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7"/>
  </p:notesMasterIdLst>
  <p:sldIdLst>
    <p:sldId id="1659" r:id="rId3"/>
    <p:sldId id="2898" r:id="rId4"/>
    <p:sldId id="2899" r:id="rId5"/>
    <p:sldId id="2197" r:id="rId6"/>
    <p:sldId id="2810" r:id="rId7"/>
    <p:sldId id="2516" r:id="rId8"/>
    <p:sldId id="2932" r:id="rId9"/>
    <p:sldId id="2931" r:id="rId10"/>
    <p:sldId id="2863" r:id="rId11"/>
    <p:sldId id="2934" r:id="rId12"/>
    <p:sldId id="2935" r:id="rId13"/>
    <p:sldId id="2914" r:id="rId14"/>
    <p:sldId id="2937" r:id="rId15"/>
    <p:sldId id="2938" r:id="rId16"/>
    <p:sldId id="2796" r:id="rId17"/>
    <p:sldId id="2939" r:id="rId18"/>
    <p:sldId id="2940" r:id="rId19"/>
    <p:sldId id="2942" r:id="rId20"/>
    <p:sldId id="2941" r:id="rId21"/>
    <p:sldId id="2943" r:id="rId22"/>
    <p:sldId id="2703" r:id="rId23"/>
    <p:sldId id="2944" r:id="rId24"/>
    <p:sldId id="2945" r:id="rId25"/>
    <p:sldId id="2896" r:id="rId26"/>
    <p:sldId id="1946" r:id="rId27"/>
    <p:sldId id="2947" r:id="rId28"/>
    <p:sldId id="2948" r:id="rId29"/>
    <p:sldId id="2949" r:id="rId30"/>
    <p:sldId id="2950" r:id="rId31"/>
    <p:sldId id="2951" r:id="rId32"/>
    <p:sldId id="2952" r:id="rId33"/>
    <p:sldId id="2953" r:id="rId34"/>
    <p:sldId id="2927" r:id="rId35"/>
    <p:sldId id="189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9F31"/>
    <a:srgbClr val="F74BBA"/>
    <a:srgbClr val="FBA3DC"/>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0" autoAdjust="0"/>
    <p:restoredTop sz="86418" autoAdjust="0"/>
  </p:normalViewPr>
  <p:slideViewPr>
    <p:cSldViewPr>
      <p:cViewPr varScale="1">
        <p:scale>
          <a:sx n="97" d="100"/>
          <a:sy n="97" d="100"/>
        </p:scale>
        <p:origin x="-607"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073"/>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11/8/2021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4</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34</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11/8/2021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11/8/2021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11/8/2021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11/8/2021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11/8/2021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11/8/2021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11/8/2021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11/8/2021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11/8/2021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Love and a Holy Kiss</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16:1 – 16</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10 November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33</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08981"/>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This list of greetings (</a:t>
            </a:r>
            <a:r>
              <a:rPr lang="en-US" sz="2800" b="1" dirty="0" smtClean="0">
                <a:effectLst>
                  <a:outerShdw blurRad="38100" dist="38100" dir="2700000" algn="tl">
                    <a:srgbClr val="000000">
                      <a:alpha val="43137"/>
                    </a:srgbClr>
                  </a:outerShdw>
                </a:effectLst>
                <a:latin typeface="Cambria" pitchFamily="18" charset="0"/>
              </a:rPr>
              <a:t>3-16</a:t>
            </a:r>
            <a:r>
              <a:rPr lang="en-US" sz="2800" b="1" dirty="0" smtClean="0">
                <a:latin typeface="Cambria" pitchFamily="18" charset="0"/>
              </a:rPr>
              <a:t>) that Paul conveys to friends in Rome is the longest in any of his epistles.  He mentioned </a:t>
            </a:r>
            <a:r>
              <a:rPr lang="en-US" sz="2800" b="1" i="1" u="sng" dirty="0" smtClean="0">
                <a:effectLst>
                  <a:outerShdw blurRad="38100" dist="38100" dir="2700000" algn="tl">
                    <a:srgbClr val="000000">
                      <a:alpha val="43137"/>
                    </a:srgbClr>
                  </a:outerShdw>
                </a:effectLst>
                <a:latin typeface="Cambria" pitchFamily="18" charset="0"/>
              </a:rPr>
              <a:t>26</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people</a:t>
            </a:r>
            <a:r>
              <a:rPr lang="en-US" sz="2800" b="1" dirty="0" smtClean="0">
                <a:latin typeface="Cambria" pitchFamily="18" charset="0"/>
              </a:rPr>
              <a:t> by name, and referred to many others (</a:t>
            </a:r>
            <a:r>
              <a:rPr lang="en-US" sz="2800" b="1" dirty="0" smtClean="0">
                <a:effectLst>
                  <a:outerShdw blurRad="38100" dist="38100" dir="2700000" algn="tl">
                    <a:srgbClr val="000000">
                      <a:alpha val="43137"/>
                    </a:srgbClr>
                  </a:outerShdw>
                </a:effectLst>
                <a:latin typeface="Cambria" pitchFamily="18" charset="0"/>
              </a:rPr>
              <a:t>5, 10-11, 13-15</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Several </a:t>
            </a:r>
            <a:r>
              <a:rPr lang="en-US" sz="2800" b="1" i="1" u="sng" dirty="0" smtClean="0">
                <a:latin typeface="Cambria" pitchFamily="18" charset="0"/>
              </a:rPr>
              <a:t>women</a:t>
            </a:r>
            <a:r>
              <a:rPr lang="en-US" sz="2800" b="1" dirty="0" smtClean="0">
                <a:latin typeface="Cambria" pitchFamily="18" charset="0"/>
              </a:rPr>
              <a:t> are included in the list:        Priscilla (</a:t>
            </a:r>
            <a:r>
              <a:rPr lang="en-US" sz="2800" b="1" dirty="0" smtClean="0">
                <a:effectLst>
                  <a:outerShdw blurRad="38100" dist="38100" dir="2700000" algn="tl">
                    <a:srgbClr val="000000">
                      <a:alpha val="43137"/>
                    </a:srgbClr>
                  </a:outerShdw>
                </a:effectLst>
                <a:latin typeface="Cambria" pitchFamily="18" charset="0"/>
              </a:rPr>
              <a:t>3</a:t>
            </a:r>
            <a:r>
              <a:rPr lang="en-US" sz="2800" b="1" dirty="0" smtClean="0">
                <a:latin typeface="Cambria" pitchFamily="18" charset="0"/>
              </a:rPr>
              <a:t>), Mary (</a:t>
            </a:r>
            <a:r>
              <a:rPr lang="en-US" sz="2800" b="1" dirty="0" smtClean="0">
                <a:effectLst>
                  <a:outerShdw blurRad="38100" dist="38100" dir="2700000" algn="tl">
                    <a:srgbClr val="000000">
                      <a:alpha val="43137"/>
                    </a:srgbClr>
                  </a:outerShdw>
                </a:effectLst>
                <a:latin typeface="Cambria" pitchFamily="18" charset="0"/>
              </a:rPr>
              <a:t>6</a:t>
            </a:r>
            <a:r>
              <a:rPr lang="en-US" sz="2800" b="1" dirty="0" smtClean="0">
                <a:latin typeface="Cambria" pitchFamily="18" charset="0"/>
              </a:rPr>
              <a:t>), Tryphena and Tryphosa (</a:t>
            </a:r>
            <a:r>
              <a:rPr lang="en-US" sz="2800" b="1" dirty="0" smtClean="0">
                <a:effectLst>
                  <a:outerShdw blurRad="38100" dist="38100" dir="2700000" algn="tl">
                    <a:srgbClr val="000000">
                      <a:alpha val="43137"/>
                    </a:srgbClr>
                  </a:outerShdw>
                </a:effectLst>
                <a:latin typeface="Cambria" pitchFamily="18" charset="0"/>
              </a:rPr>
              <a:t>12</a:t>
            </a:r>
            <a:r>
              <a:rPr lang="en-US" sz="2800" b="1" dirty="0" smtClean="0">
                <a:latin typeface="Cambria" pitchFamily="18" charset="0"/>
              </a:rPr>
              <a:t>), Persis (</a:t>
            </a:r>
            <a:r>
              <a:rPr lang="en-US" sz="2800" b="1" dirty="0" smtClean="0">
                <a:effectLst>
                  <a:outerShdw blurRad="38100" dist="38100" dir="2700000" algn="tl">
                    <a:srgbClr val="000000">
                      <a:alpha val="43137"/>
                    </a:srgbClr>
                  </a:outerShdw>
                </a:effectLst>
                <a:latin typeface="Cambria" pitchFamily="18" charset="0"/>
              </a:rPr>
              <a:t>12</a:t>
            </a:r>
            <a:r>
              <a:rPr lang="en-US" sz="2800" b="1" dirty="0" smtClean="0">
                <a:latin typeface="Cambria" pitchFamily="18" charset="0"/>
              </a:rPr>
              <a:t>), Rufus’ mother (</a:t>
            </a:r>
            <a:r>
              <a:rPr lang="en-US" sz="2800" b="1" dirty="0" smtClean="0">
                <a:effectLst>
                  <a:outerShdw blurRad="38100" dist="38100" dir="2700000" algn="tl">
                    <a:srgbClr val="000000">
                      <a:alpha val="43137"/>
                    </a:srgbClr>
                  </a:outerShdw>
                </a:effectLst>
                <a:latin typeface="Cambria" pitchFamily="18" charset="0"/>
              </a:rPr>
              <a:t>13</a:t>
            </a:r>
            <a:r>
              <a:rPr lang="en-US" sz="2800" b="1" dirty="0" smtClean="0">
                <a:latin typeface="Cambria" pitchFamily="18" charset="0"/>
              </a:rPr>
              <a:t>), and  Nereus’ sister (</a:t>
            </a:r>
            <a:r>
              <a:rPr lang="en-US" sz="2800" b="1" dirty="0" smtClean="0">
                <a:effectLst>
                  <a:outerShdw blurRad="38100" dist="38100" dir="2700000" algn="tl">
                    <a:srgbClr val="000000">
                      <a:alpha val="43137"/>
                    </a:srgbClr>
                  </a:outerShdw>
                </a:effectLst>
                <a:latin typeface="Cambria" pitchFamily="18" charset="0"/>
              </a:rPr>
              <a:t>15</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Two others are possibly </a:t>
            </a:r>
            <a:r>
              <a:rPr lang="en-US" sz="2800" b="1" i="1" u="sng" dirty="0" smtClean="0">
                <a:latin typeface="Cambria" pitchFamily="18" charset="0"/>
              </a:rPr>
              <a:t>women</a:t>
            </a:r>
            <a:r>
              <a:rPr lang="en-US" sz="2800" b="1" dirty="0" smtClean="0">
                <a:latin typeface="Cambria" pitchFamily="18" charset="0"/>
              </a:rPr>
              <a:t>—Junias (</a:t>
            </a:r>
            <a:r>
              <a:rPr lang="en-US" sz="2800" b="1" dirty="0" smtClean="0">
                <a:effectLst>
                  <a:outerShdw blurRad="38100" dist="38100" dir="2700000" algn="tl">
                    <a:srgbClr val="000000">
                      <a:alpha val="43137"/>
                    </a:srgbClr>
                  </a:outerShdw>
                </a:effectLst>
                <a:latin typeface="Cambria" pitchFamily="18" charset="0"/>
              </a:rPr>
              <a:t>7</a:t>
            </a:r>
            <a:r>
              <a:rPr lang="en-US" sz="2800" b="1" dirty="0" smtClean="0">
                <a:latin typeface="Cambria" pitchFamily="18" charset="0"/>
              </a:rPr>
              <a:t>) and Julia (</a:t>
            </a:r>
            <a:r>
              <a:rPr lang="en-US" sz="2800" b="1" dirty="0" smtClean="0">
                <a:effectLst>
                  <a:outerShdw blurRad="38100" dist="38100" dir="2700000" algn="tl">
                    <a:srgbClr val="000000">
                      <a:alpha val="43137"/>
                    </a:srgbClr>
                  </a:outerShdw>
                </a:effectLst>
                <a:latin typeface="Cambria" pitchFamily="18" charset="0"/>
              </a:rPr>
              <a:t>15</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16:3 – 5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first met </a:t>
            </a:r>
            <a:r>
              <a:rPr lang="en-US" sz="2800" b="1" i="1" dirty="0" smtClean="0">
                <a:effectLst>
                  <a:outerShdw blurRad="38100" dist="38100" dir="2700000" algn="tl">
                    <a:srgbClr val="000000">
                      <a:alpha val="43137"/>
                    </a:srgbClr>
                  </a:outerShdw>
                </a:effectLst>
                <a:latin typeface="Cambria" pitchFamily="18" charset="0"/>
              </a:rPr>
              <a:t>Priscilla</a:t>
            </a:r>
            <a:r>
              <a:rPr lang="en-US" sz="2800" b="1" dirty="0" smtClean="0">
                <a:latin typeface="Cambria" pitchFamily="18" charset="0"/>
              </a:rPr>
              <a:t> </a:t>
            </a:r>
            <a:r>
              <a:rPr lang="en-US" sz="2800" b="1" i="1" dirty="0" smtClean="0">
                <a:latin typeface="Cambria" pitchFamily="18" charset="0"/>
              </a:rPr>
              <a:t>and</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Aquila</a:t>
            </a:r>
            <a:r>
              <a:rPr lang="en-US" sz="2800" b="1" dirty="0" smtClean="0">
                <a:latin typeface="Cambria" pitchFamily="18" charset="0"/>
              </a:rPr>
              <a:t> when he arrived in </a:t>
            </a:r>
            <a:r>
              <a:rPr lang="en-US" sz="2800" b="1" dirty="0" smtClean="0">
                <a:effectLst>
                  <a:outerShdw blurRad="38100" dist="38100" dir="2700000" algn="tl">
                    <a:srgbClr val="000000">
                      <a:alpha val="43137"/>
                    </a:srgbClr>
                  </a:outerShdw>
                </a:effectLst>
                <a:latin typeface="Cambria" pitchFamily="18" charset="0"/>
              </a:rPr>
              <a:t>Corinth</a:t>
            </a:r>
            <a:r>
              <a:rPr lang="en-US" sz="2800" b="1" dirty="0" smtClean="0">
                <a:latin typeface="Cambria" pitchFamily="18" charset="0"/>
              </a:rPr>
              <a:t> on his second missionary journey (</a:t>
            </a:r>
            <a:r>
              <a:rPr lang="en-US" sz="2800" b="1" dirty="0" smtClean="0">
                <a:effectLst>
                  <a:outerShdw blurRad="38100" dist="38100" dir="2700000" algn="tl">
                    <a:srgbClr val="000000">
                      <a:alpha val="43137"/>
                    </a:srgbClr>
                  </a:outerShdw>
                </a:effectLst>
                <a:latin typeface="Cambria" pitchFamily="18" charset="0"/>
              </a:rPr>
              <a:t>Acts 18:2</a:t>
            </a:r>
            <a:r>
              <a:rPr lang="en-US" sz="2800" b="1" dirty="0" smtClean="0">
                <a:latin typeface="Cambria" pitchFamily="18" charset="0"/>
              </a:rPr>
              <a:t>) and worked with them at their trade of tent-making.   </a:t>
            </a:r>
          </a:p>
          <a:p>
            <a:pPr marL="274320" indent="-274320">
              <a:spcAft>
                <a:spcPts val="1200"/>
              </a:spcAft>
              <a:buFont typeface="Arial" pitchFamily="34" charset="0"/>
              <a:buChar char="•"/>
            </a:pPr>
            <a:r>
              <a:rPr lang="en-US" sz="2800" b="1" dirty="0" smtClean="0">
                <a:latin typeface="Cambria" pitchFamily="18" charset="0"/>
              </a:rPr>
              <a:t>They had come to </a:t>
            </a:r>
            <a:r>
              <a:rPr lang="en-US" sz="2800" b="1" dirty="0" smtClean="0">
                <a:effectLst>
                  <a:outerShdw blurRad="38100" dist="38100" dir="2700000" algn="tl">
                    <a:srgbClr val="000000">
                      <a:alpha val="43137"/>
                    </a:srgbClr>
                  </a:outerShdw>
                </a:effectLst>
                <a:latin typeface="Cambria" pitchFamily="18" charset="0"/>
              </a:rPr>
              <a:t>Corinth</a:t>
            </a:r>
            <a:r>
              <a:rPr lang="en-US" sz="2800" b="1" dirty="0" smtClean="0">
                <a:latin typeface="Cambria" pitchFamily="18" charset="0"/>
              </a:rPr>
              <a:t> from Rome because of Claudius’ decree that all Jews must leave Rome. They accompanied Paul when he left </a:t>
            </a:r>
            <a:r>
              <a:rPr lang="en-US" sz="2800" b="1" dirty="0" smtClean="0">
                <a:effectLst>
                  <a:outerShdw blurRad="38100" dist="38100" dir="2700000" algn="tl">
                    <a:srgbClr val="000000">
                      <a:alpha val="43137"/>
                    </a:srgbClr>
                  </a:outerShdw>
                </a:effectLst>
                <a:latin typeface="Cambria" pitchFamily="18" charset="0"/>
              </a:rPr>
              <a:t>Corinth</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Acts 18:18</a:t>
            </a:r>
            <a:r>
              <a:rPr lang="en-US" sz="2800" b="1" dirty="0" smtClean="0">
                <a:latin typeface="Cambria" pitchFamily="18" charset="0"/>
              </a:rPr>
              <a:t>), but stayed in </a:t>
            </a:r>
            <a:r>
              <a:rPr lang="en-US" sz="2800" b="1" dirty="0" smtClean="0">
                <a:effectLst>
                  <a:outerShdw blurRad="38100" dist="38100" dir="2700000" algn="tl">
                    <a:srgbClr val="000000">
                      <a:alpha val="43137"/>
                    </a:srgbClr>
                  </a:outerShdw>
                </a:effectLst>
                <a:latin typeface="Cambria" pitchFamily="18" charset="0"/>
              </a:rPr>
              <a:t>Ephesus</a:t>
            </a:r>
            <a:r>
              <a:rPr lang="en-US" sz="2800" b="1" dirty="0" smtClean="0">
                <a:latin typeface="Cambria" pitchFamily="18" charset="0"/>
              </a:rPr>
              <a:t> when the party stopped briefly (</a:t>
            </a:r>
            <a:r>
              <a:rPr lang="en-US" sz="2800" b="1" dirty="0" smtClean="0">
                <a:effectLst>
                  <a:outerShdw blurRad="38100" dist="38100" dir="2700000" algn="tl">
                    <a:srgbClr val="000000">
                      <a:alpha val="43137"/>
                    </a:srgbClr>
                  </a:outerShdw>
                </a:effectLst>
                <a:latin typeface="Cambria" pitchFamily="18" charset="0"/>
              </a:rPr>
              <a:t>Acts 18:19</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Paul owed his life to the couple, who set aside their own safety (</a:t>
            </a:r>
            <a:r>
              <a:rPr lang="en-US" sz="2800" b="1" i="1" dirty="0" smtClean="0">
                <a:latin typeface="Cambria" pitchFamily="18" charset="0"/>
              </a:rPr>
              <a:t>“risked their own necks”</a:t>
            </a:r>
            <a:r>
              <a:rPr lang="en-US" sz="2800" b="1" dirty="0" smtClean="0">
                <a:latin typeface="Cambria" pitchFamily="18" charset="0"/>
              </a:rPr>
              <a:t>) for the sake of their friend Paul.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16:3 – 5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2" name="Picture 1" descr="16 - 3 Pricilla.jpg"/>
          <p:cNvPicPr>
            <a:picLocks noChangeAspect="1"/>
          </p:cNvPicPr>
          <p:nvPr/>
        </p:nvPicPr>
        <p:blipFill>
          <a:blip r:embed="rId2" cstate="print"/>
          <a:stretch>
            <a:fillRect/>
          </a:stretch>
        </p:blipFill>
        <p:spPr>
          <a:xfrm>
            <a:off x="381000" y="457200"/>
            <a:ext cx="8481392" cy="42672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381000" y="5029200"/>
            <a:ext cx="8458200" cy="584775"/>
          </a:xfrm>
          <a:prstGeom prst="rect">
            <a:avLst/>
          </a:prstGeom>
          <a:noFill/>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latin typeface="Monotype Corsiva" pitchFamily="66" charset="0"/>
              </a:rPr>
              <a:t>Paul mending a tent with Priscilla and Aquila</a:t>
            </a:r>
            <a:endParaRPr lang="en-US" sz="3200" dirty="0">
              <a:solidFill>
                <a:srgbClr val="FFFF00"/>
              </a:solidFill>
              <a:effectLst>
                <a:outerShdw blurRad="38100" dist="38100" dir="2700000" algn="tl">
                  <a:srgbClr val="000000">
                    <a:alpha val="43137"/>
                  </a:srgbClr>
                </a:outerShdw>
              </a:effectLst>
              <a:latin typeface="Monotype Corsiva"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par>
                                <p:cTn id="8" presetID="22" presetClass="entr" presetSubtype="8" fill="hold" grpId="0" nodeType="withEffect">
                                  <p:stCondLst>
                                    <p:cond delay="15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While in Ephesus, </a:t>
            </a:r>
            <a:r>
              <a:rPr lang="en-US" sz="2800" b="1" i="1" dirty="0" smtClean="0">
                <a:effectLst>
                  <a:outerShdw blurRad="38100" dist="38100" dir="2700000" algn="tl">
                    <a:srgbClr val="000000">
                      <a:alpha val="43137"/>
                    </a:srgbClr>
                  </a:outerShdw>
                </a:effectLst>
                <a:latin typeface="Cambria" pitchFamily="18" charset="0"/>
              </a:rPr>
              <a:t>Priscilla</a:t>
            </a:r>
            <a:r>
              <a:rPr lang="en-US" sz="2800" b="1" dirty="0" smtClean="0">
                <a:latin typeface="Cambria" pitchFamily="18" charset="0"/>
              </a:rPr>
              <a:t> </a:t>
            </a:r>
            <a:r>
              <a:rPr lang="en-US" sz="2800" b="1" i="1" dirty="0" smtClean="0">
                <a:latin typeface="Cambria" pitchFamily="18" charset="0"/>
              </a:rPr>
              <a:t>and</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Aquila</a:t>
            </a:r>
            <a:r>
              <a:rPr lang="en-US" sz="2800" b="1" dirty="0" smtClean="0">
                <a:latin typeface="Cambria" pitchFamily="18" charset="0"/>
              </a:rPr>
              <a:t> ministered to </a:t>
            </a:r>
            <a:r>
              <a:rPr lang="en-US" sz="2800" b="1" dirty="0" smtClean="0">
                <a:effectLst>
                  <a:outerShdw blurRad="38100" dist="38100" dir="2700000" algn="tl">
                    <a:srgbClr val="000000">
                      <a:alpha val="43137"/>
                    </a:srgbClr>
                  </a:outerShdw>
                </a:effectLst>
                <a:latin typeface="Cambria" pitchFamily="18" charset="0"/>
              </a:rPr>
              <a:t>Apollos</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Acts 18:26</a:t>
            </a:r>
            <a:r>
              <a:rPr lang="en-US" sz="2800" b="1" dirty="0" smtClean="0">
                <a:latin typeface="Cambria" pitchFamily="18" charset="0"/>
              </a:rPr>
              <a:t>) and undoubtedly to Paul during his stay in Ephesus on his third journey, because they sent greetings to the Corinthian Christians (</a:t>
            </a:r>
            <a:r>
              <a:rPr lang="en-US" sz="2800" b="1" dirty="0" smtClean="0">
                <a:effectLst>
                  <a:outerShdw blurRad="38100" dist="38100" dir="2700000" algn="tl">
                    <a:srgbClr val="000000">
                      <a:alpha val="43137"/>
                    </a:srgbClr>
                  </a:outerShdw>
                </a:effectLst>
                <a:latin typeface="Cambria" pitchFamily="18" charset="0"/>
              </a:rPr>
              <a:t>1Cor. 16:19</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Shortly after that, they must have moved back to </a:t>
            </a:r>
            <a:r>
              <a:rPr lang="en-US" sz="2800" b="1" dirty="0" smtClean="0">
                <a:effectLst>
                  <a:outerShdw blurRad="38100" dist="38100" dir="2700000" algn="tl">
                    <a:srgbClr val="000000">
                      <a:alpha val="43137"/>
                    </a:srgbClr>
                  </a:outerShdw>
                </a:effectLst>
                <a:latin typeface="Cambria" pitchFamily="18" charset="0"/>
              </a:rPr>
              <a:t>Rome</a:t>
            </a:r>
            <a:r>
              <a:rPr lang="en-US" sz="2800" b="1" dirty="0" smtClean="0">
                <a:latin typeface="Cambria" pitchFamily="18" charset="0"/>
              </a:rPr>
              <a:t> and still later returned again to </a:t>
            </a:r>
            <a:r>
              <a:rPr lang="en-US" sz="2800" b="1" dirty="0" smtClean="0">
                <a:effectLst>
                  <a:outerShdw blurRad="38100" dist="38100" dir="2700000" algn="tl">
                    <a:srgbClr val="000000">
                      <a:alpha val="43137"/>
                    </a:srgbClr>
                  </a:outerShdw>
                </a:effectLst>
                <a:latin typeface="Cambria" pitchFamily="18" charset="0"/>
              </a:rPr>
              <a:t>Ephesus</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2Tim. 4:19</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Paul also sent greetings to the church that met at Priscilla and Aquila’s house.  The Christians in Rome worshiped in numerous homes such theirs.</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16:3 – 5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Epenetus</a:t>
            </a:r>
            <a:r>
              <a:rPr lang="en-US" sz="2800" b="1" dirty="0" smtClean="0">
                <a:latin typeface="Cambria" pitchFamily="18" charset="0"/>
              </a:rPr>
              <a:t>, to whom greetings were sent, is mentioned only here, but is called by Paul my dear friend (</a:t>
            </a:r>
            <a:r>
              <a:rPr lang="en-US" sz="2800" b="1" i="1" dirty="0" smtClean="0">
                <a:latin typeface="Cambria" pitchFamily="18" charset="0"/>
              </a:rPr>
              <a:t>“the one loved by me”</a:t>
            </a:r>
            <a:r>
              <a:rPr lang="en-US" sz="2800" b="1" dirty="0" smtClean="0">
                <a:latin typeface="Cambria" pitchFamily="18" charset="0"/>
              </a:rPr>
              <a:t>;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Stachys</a:t>
            </a:r>
            <a:r>
              <a:rPr lang="en-US" sz="2800" b="1" dirty="0" smtClean="0">
                <a:latin typeface="Cambria" pitchFamily="18" charset="0"/>
              </a:rPr>
              <a:t> is also called </a:t>
            </a:r>
            <a:r>
              <a:rPr lang="en-US" sz="2800" b="1" i="1" dirty="0" smtClean="0">
                <a:latin typeface="Cambria" pitchFamily="18" charset="0"/>
              </a:rPr>
              <a:t>“beloved”</a:t>
            </a:r>
            <a:r>
              <a:rPr lang="en-US" sz="2800" b="1" dirty="0" smtClean="0">
                <a:latin typeface="Cambria" pitchFamily="18" charset="0"/>
              </a:rPr>
              <a:t> in </a:t>
            </a:r>
            <a:r>
              <a:rPr lang="en-US" sz="2800" b="1" dirty="0" smtClean="0">
                <a:effectLst>
                  <a:outerShdw blurRad="38100" dist="38100" dir="2700000" algn="tl">
                    <a:srgbClr val="000000">
                      <a:alpha val="43137"/>
                    </a:srgbClr>
                  </a:outerShdw>
                </a:effectLst>
                <a:latin typeface="Cambria" pitchFamily="18" charset="0"/>
              </a:rPr>
              <a:t>16:9</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Epenetus</a:t>
            </a:r>
            <a:r>
              <a:rPr lang="en-US" sz="2800" b="1" dirty="0" smtClean="0">
                <a:latin typeface="Cambria" pitchFamily="18" charset="0"/>
              </a:rPr>
              <a:t> was the first convert (</a:t>
            </a:r>
            <a:r>
              <a:rPr lang="en-US" sz="2800" b="1" i="1" dirty="0" smtClean="0">
                <a:latin typeface="Cambria" pitchFamily="18" charset="0"/>
              </a:rPr>
              <a:t>“the firstfruits”</a:t>
            </a:r>
            <a:r>
              <a:rPr lang="en-US" sz="2800" b="1" dirty="0" smtClean="0">
                <a:latin typeface="Cambria" pitchFamily="18" charset="0"/>
              </a:rPr>
              <a:t>) to Christ in the province of Asia.  </a:t>
            </a:r>
          </a:p>
          <a:p>
            <a:pPr marL="274320" indent="-274320">
              <a:spcAft>
                <a:spcPts val="1200"/>
              </a:spcAft>
              <a:buFont typeface="Arial" pitchFamily="34" charset="0"/>
              <a:buChar char="•"/>
            </a:pPr>
            <a:r>
              <a:rPr lang="en-US" sz="2800" b="1" dirty="0" smtClean="0">
                <a:latin typeface="Cambria" pitchFamily="18" charset="0"/>
              </a:rPr>
              <a:t>Paul reached Asia, the western portion of modern-day Turkey, on his third missionary journey (</a:t>
            </a:r>
            <a:r>
              <a:rPr lang="en-US" sz="2800" b="1" dirty="0" smtClean="0">
                <a:effectLst>
                  <a:outerShdw blurRad="38100" dist="38100" dir="2700000" algn="tl">
                    <a:srgbClr val="000000">
                      <a:alpha val="43137"/>
                    </a:srgbClr>
                  </a:outerShdw>
                </a:effectLst>
                <a:latin typeface="Cambria" pitchFamily="18" charset="0"/>
              </a:rPr>
              <a:t>Acts 19:10</a:t>
            </a:r>
            <a:r>
              <a:rPr lang="en-US" sz="2800" b="1" dirty="0" smtClean="0">
                <a:latin typeface="Cambria" pitchFamily="18" charset="0"/>
              </a:rPr>
              <a:t>), after having been prevented from going there on his second journey (</a:t>
            </a:r>
            <a:r>
              <a:rPr lang="en-US" sz="2800" b="1" dirty="0" smtClean="0">
                <a:effectLst>
                  <a:outerShdw blurRad="38100" dist="38100" dir="2700000" algn="tl">
                    <a:srgbClr val="000000">
                      <a:alpha val="43137"/>
                    </a:srgbClr>
                  </a:outerShdw>
                </a:effectLst>
                <a:latin typeface="Cambria" pitchFamily="18" charset="0"/>
              </a:rPr>
              <a:t>Acts 16:6</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16:3 – 5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60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16:6 – 7  </a:t>
            </a:r>
          </a:p>
        </p:txBody>
      </p:sp>
      <p:sp>
        <p:nvSpPr>
          <p:cNvPr id="4" name="TextBox 3"/>
          <p:cNvSpPr txBox="1"/>
          <p:nvPr/>
        </p:nvSpPr>
        <p:spPr>
          <a:xfrm>
            <a:off x="381000" y="1066800"/>
            <a:ext cx="8458200" cy="2523768"/>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6</a:t>
            </a:r>
            <a:r>
              <a:rPr lang="en-US" sz="2800" i="1" dirty="0" smtClean="0">
                <a:latin typeface="Georgia" pitchFamily="18" charset="0"/>
              </a:rPr>
              <a:t>Greet Mary, who worked very hard for you.</a:t>
            </a:r>
          </a:p>
          <a:p>
            <a:r>
              <a:rPr lang="en-US" sz="2800" b="1" baseline="30000" dirty="0" smtClean="0">
                <a:effectLst>
                  <a:outerShdw blurRad="38100" dist="38100" dir="2700000" algn="tl">
                    <a:srgbClr val="000000">
                      <a:alpha val="43137"/>
                    </a:srgbClr>
                  </a:outerShdw>
                </a:effectLst>
                <a:latin typeface="Georgia" pitchFamily="18" charset="0"/>
              </a:rPr>
              <a:t>7</a:t>
            </a:r>
            <a:r>
              <a:rPr lang="en-US" sz="2800" i="1" dirty="0" smtClean="0">
                <a:latin typeface="Georgia" pitchFamily="18" charset="0"/>
              </a:rPr>
              <a:t>Greet Andronicus and Junias, my fellow Jews who have been in prison with me.  They are outstanding among the apostles, and they were in Christ before I was.”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847755"/>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Mary</a:t>
            </a:r>
            <a:r>
              <a:rPr lang="en-US" sz="2800" b="1" dirty="0" smtClean="0">
                <a:latin typeface="Cambria" pitchFamily="18" charset="0"/>
              </a:rPr>
              <a:t> ( a Romanized version of the Hebrew name </a:t>
            </a:r>
            <a:r>
              <a:rPr lang="en-US" sz="2800" b="1" dirty="0" smtClean="0">
                <a:effectLst>
                  <a:outerShdw blurRad="38100" dist="38100" dir="2700000" algn="tl">
                    <a:srgbClr val="000000">
                      <a:alpha val="43137"/>
                    </a:srgbClr>
                  </a:outerShdw>
                </a:effectLst>
                <a:latin typeface="Cambria" pitchFamily="18" charset="0"/>
              </a:rPr>
              <a:t>Mariam</a:t>
            </a:r>
            <a:r>
              <a:rPr lang="en-US" sz="2800" b="1" dirty="0" smtClean="0">
                <a:latin typeface="Cambria" pitchFamily="18" charset="0"/>
              </a:rPr>
              <a:t>) was a Jew who “worked very hard” on behalf (</a:t>
            </a:r>
            <a:r>
              <a:rPr lang="en-US" sz="2800" b="1" i="1" dirty="0" smtClean="0">
                <a:latin typeface="Cambria" pitchFamily="18" charset="0"/>
              </a:rPr>
              <a:t>“toiled much”</a:t>
            </a:r>
            <a:r>
              <a:rPr lang="en-US" sz="2800" b="1" dirty="0" smtClean="0">
                <a:latin typeface="Cambria" pitchFamily="18" charset="0"/>
              </a:rPr>
              <a:t>) on behalf of the church.  Paul apparently expected the believers in Rome to know the details of her service.  </a:t>
            </a:r>
          </a:p>
          <a:p>
            <a:pPr marL="274320" indent="-274320">
              <a:spcAft>
                <a:spcPts val="12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Andronicus</a:t>
            </a:r>
            <a:r>
              <a:rPr lang="en-US" sz="2800" b="1" i="1" dirty="0" smtClean="0">
                <a:latin typeface="Cambria" pitchFamily="18" charset="0"/>
              </a:rPr>
              <a:t> and </a:t>
            </a:r>
            <a:r>
              <a:rPr lang="en-US" sz="2800" b="1" i="1" dirty="0" smtClean="0">
                <a:effectLst>
                  <a:outerShdw blurRad="38100" dist="38100" dir="2700000" algn="tl">
                    <a:srgbClr val="000000">
                      <a:alpha val="43137"/>
                    </a:srgbClr>
                  </a:outerShdw>
                </a:effectLst>
                <a:latin typeface="Cambria" pitchFamily="18" charset="0"/>
              </a:rPr>
              <a:t>Junias</a:t>
            </a:r>
            <a:r>
              <a:rPr lang="en-US" sz="2800" b="1" dirty="0" smtClean="0">
                <a:latin typeface="Cambria" pitchFamily="18" charset="0"/>
              </a:rPr>
              <a:t> are greeted together.  They may have been husband and wife; Junias can be either masculine or feminine.  Unfortunately the passage is not clear enough to be helpful in determining.  Nevertheless, Paul offers a heartfelt greeting  to two people who shared some of his most difficult ordeals and joyous victories in ministry.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16:6 – 7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calls </a:t>
            </a:r>
            <a:r>
              <a:rPr lang="en-US" sz="2800" b="1" i="1" dirty="0" smtClean="0">
                <a:effectLst>
                  <a:outerShdw blurRad="38100" dist="38100" dir="2700000" algn="tl">
                    <a:srgbClr val="000000">
                      <a:alpha val="43137"/>
                    </a:srgbClr>
                  </a:outerShdw>
                </a:effectLst>
                <a:latin typeface="Cambria" pitchFamily="18" charset="0"/>
              </a:rPr>
              <a:t>Andronicus</a:t>
            </a:r>
            <a:r>
              <a:rPr lang="en-US" sz="2800" b="1" i="1" dirty="0" smtClean="0">
                <a:latin typeface="Cambria" pitchFamily="18" charset="0"/>
              </a:rPr>
              <a:t> and </a:t>
            </a:r>
            <a:r>
              <a:rPr lang="en-US" sz="2800" b="1" i="1" dirty="0" smtClean="0">
                <a:effectLst>
                  <a:outerShdw blurRad="38100" dist="38100" dir="2700000" algn="tl">
                    <a:srgbClr val="000000">
                      <a:alpha val="43137"/>
                    </a:srgbClr>
                  </a:outerShdw>
                </a:effectLst>
                <a:latin typeface="Cambria" pitchFamily="18" charset="0"/>
              </a:rPr>
              <a:t>Junias</a:t>
            </a:r>
            <a:r>
              <a:rPr lang="en-US" sz="2800" b="1" dirty="0" smtClean="0">
                <a:latin typeface="Cambria" pitchFamily="18" charset="0"/>
              </a:rPr>
              <a:t> </a:t>
            </a:r>
            <a:r>
              <a:rPr lang="en-US" sz="2800" b="1" i="1" dirty="0" smtClean="0">
                <a:latin typeface="Cambria" pitchFamily="18" charset="0"/>
              </a:rPr>
              <a:t>“my kinsmen,” </a:t>
            </a:r>
            <a:r>
              <a:rPr lang="en-US" sz="2800" b="1" dirty="0" smtClean="0">
                <a:latin typeface="Cambria" pitchFamily="18" charset="0"/>
              </a:rPr>
              <a:t>which probably refers to a tribal relationship and not a family kinship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9:3</a:t>
            </a:r>
            <a:r>
              <a:rPr lang="en-US" sz="2800" b="1" dirty="0" smtClean="0">
                <a:latin typeface="Cambria" pitchFamily="18" charset="0"/>
              </a:rPr>
              <a:t>).  Paul also mentioned four other “relatives” (</a:t>
            </a:r>
            <a:r>
              <a:rPr lang="en-US" sz="2800" b="1" dirty="0" smtClean="0">
                <a:effectLst>
                  <a:outerShdw blurRad="38100" dist="38100" dir="2700000" algn="tl">
                    <a:srgbClr val="000000">
                      <a:alpha val="43137"/>
                    </a:srgbClr>
                  </a:outerShdw>
                </a:effectLst>
                <a:latin typeface="Cambria" pitchFamily="18" charset="0"/>
              </a:rPr>
              <a:t>16:11, 21</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Paul says </a:t>
            </a:r>
            <a:r>
              <a:rPr lang="en-US" sz="2800" b="1" i="1" dirty="0" smtClean="0">
                <a:effectLst>
                  <a:outerShdw blurRad="38100" dist="38100" dir="2700000" algn="tl">
                    <a:srgbClr val="000000">
                      <a:alpha val="43137"/>
                    </a:srgbClr>
                  </a:outerShdw>
                </a:effectLst>
                <a:latin typeface="Cambria" pitchFamily="18" charset="0"/>
              </a:rPr>
              <a:t>Andronicus</a:t>
            </a:r>
            <a:r>
              <a:rPr lang="en-US" sz="2800" b="1" i="1" dirty="0" smtClean="0">
                <a:latin typeface="Cambria" pitchFamily="18" charset="0"/>
              </a:rPr>
              <a:t> and </a:t>
            </a:r>
            <a:r>
              <a:rPr lang="en-US" sz="2800" b="1" i="1" dirty="0" smtClean="0">
                <a:effectLst>
                  <a:outerShdw blurRad="38100" dist="38100" dir="2700000" algn="tl">
                    <a:srgbClr val="000000">
                      <a:alpha val="43137"/>
                    </a:srgbClr>
                  </a:outerShdw>
                </a:effectLst>
                <a:latin typeface="Cambria" pitchFamily="18" charset="0"/>
              </a:rPr>
              <a:t>Junias</a:t>
            </a:r>
            <a:r>
              <a:rPr lang="en-US" sz="2800" b="1" dirty="0" smtClean="0">
                <a:latin typeface="Cambria" pitchFamily="18" charset="0"/>
              </a:rPr>
              <a:t> had been in prison with him (</a:t>
            </a:r>
            <a:r>
              <a:rPr lang="en-US" sz="2800" b="1" i="1" dirty="0" smtClean="0">
                <a:latin typeface="Cambria" pitchFamily="18" charset="0"/>
              </a:rPr>
              <a:t>“my fellow prisoners”</a:t>
            </a:r>
            <a:r>
              <a:rPr lang="en-US" sz="2800" b="1" dirty="0" smtClean="0">
                <a:latin typeface="Cambria" pitchFamily="18" charset="0"/>
              </a:rPr>
              <a:t>); when or where this occurred is not mentioned.  Paul commends them as outstanding (</a:t>
            </a:r>
            <a:r>
              <a:rPr lang="en-US" sz="2800" b="1" i="1" dirty="0" smtClean="0">
                <a:latin typeface="Cambria" pitchFamily="18" charset="0"/>
              </a:rPr>
              <a:t>“having a mark on them”</a:t>
            </a:r>
            <a:r>
              <a:rPr lang="en-US" sz="2800" b="1" dirty="0" smtClean="0">
                <a:latin typeface="Cambria" pitchFamily="18" charset="0"/>
              </a:rPr>
              <a:t>).  That is, illustrious, notable, or  outstanding among the apostles.  </a:t>
            </a:r>
          </a:p>
          <a:p>
            <a:pPr marL="274320" indent="-274320">
              <a:spcAft>
                <a:spcPts val="1200"/>
              </a:spcAft>
              <a:buFont typeface="Arial" pitchFamily="34" charset="0"/>
              <a:buChar char="•"/>
            </a:pPr>
            <a:r>
              <a:rPr lang="en-US" sz="2800" b="1" dirty="0" smtClean="0">
                <a:latin typeface="Cambria" pitchFamily="18" charset="0"/>
              </a:rPr>
              <a:t>Paul adds, “they came to be and still are” in Christ before I was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believers for about </a:t>
            </a:r>
            <a:r>
              <a:rPr lang="en-US" sz="2800" b="1" i="1" dirty="0" smtClean="0">
                <a:effectLst>
                  <a:outerShdw blurRad="38100" dist="38100" dir="2700000" algn="tl">
                    <a:srgbClr val="000000">
                      <a:alpha val="43137"/>
                    </a:srgbClr>
                  </a:outerShdw>
                </a:effectLst>
                <a:latin typeface="Cambria" pitchFamily="18" charset="0"/>
              </a:rPr>
              <a:t>25 years</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16:6 – 7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60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16:8 – 15  </a:t>
            </a:r>
          </a:p>
        </p:txBody>
      </p:sp>
      <p:sp>
        <p:nvSpPr>
          <p:cNvPr id="4" name="TextBox 3"/>
          <p:cNvSpPr txBox="1"/>
          <p:nvPr/>
        </p:nvSpPr>
        <p:spPr>
          <a:xfrm>
            <a:off x="381000" y="1066800"/>
            <a:ext cx="8458200" cy="5570756"/>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91440" tIns="91440" rIns="91440" bIns="91440" rtlCol="0">
            <a:spAutoFit/>
          </a:bodyPr>
          <a:lstStyle/>
          <a:p>
            <a:r>
              <a:rPr lang="en-US" sz="2500" b="1" baseline="30000" dirty="0" smtClean="0">
                <a:effectLst>
                  <a:outerShdw blurRad="38100" dist="38100" dir="2700000" algn="tl">
                    <a:srgbClr val="000000">
                      <a:alpha val="43137"/>
                    </a:srgbClr>
                  </a:outerShdw>
                </a:effectLst>
                <a:latin typeface="Georgia" pitchFamily="18" charset="0"/>
              </a:rPr>
              <a:t>8</a:t>
            </a:r>
            <a:r>
              <a:rPr lang="en-US" sz="2500" i="1" dirty="0" smtClean="0">
                <a:latin typeface="Georgia" pitchFamily="18" charset="0"/>
              </a:rPr>
              <a:t>Greet Ampliatus, my dear friend in the Lord. </a:t>
            </a:r>
            <a:r>
              <a:rPr lang="en-US" sz="2500" b="1" i="1" baseline="30000" dirty="0" smtClean="0">
                <a:effectLst>
                  <a:outerShdw blurRad="38100" dist="38100" dir="2700000" algn="tl">
                    <a:srgbClr val="000000">
                      <a:alpha val="43137"/>
                    </a:srgbClr>
                  </a:outerShdw>
                </a:effectLst>
                <a:latin typeface="Georgia" pitchFamily="18" charset="0"/>
              </a:rPr>
              <a:t> </a:t>
            </a:r>
            <a:r>
              <a:rPr lang="en-US" sz="2500" b="1" baseline="30000" dirty="0" smtClean="0">
                <a:effectLst>
                  <a:outerShdw blurRad="38100" dist="38100" dir="2700000" algn="tl">
                    <a:srgbClr val="000000">
                      <a:alpha val="43137"/>
                    </a:srgbClr>
                  </a:outerShdw>
                </a:effectLst>
                <a:latin typeface="Georgia" pitchFamily="18" charset="0"/>
              </a:rPr>
              <a:t>9</a:t>
            </a:r>
            <a:r>
              <a:rPr lang="en-US" sz="2500" i="1" dirty="0" smtClean="0">
                <a:latin typeface="Georgia" pitchFamily="18" charset="0"/>
              </a:rPr>
              <a:t>Greet Urbanus, our co-worker in Christ, and my dear friend Stachys.  </a:t>
            </a:r>
            <a:r>
              <a:rPr lang="en-US" sz="2500" b="1" baseline="30000" dirty="0" smtClean="0">
                <a:effectLst>
                  <a:outerShdw blurRad="38100" dist="38100" dir="2700000" algn="tl">
                    <a:srgbClr val="000000">
                      <a:alpha val="43137"/>
                    </a:srgbClr>
                  </a:outerShdw>
                </a:effectLst>
                <a:latin typeface="Georgia" pitchFamily="18" charset="0"/>
              </a:rPr>
              <a:t>10</a:t>
            </a:r>
            <a:r>
              <a:rPr lang="en-US" sz="2500" i="1" dirty="0" smtClean="0">
                <a:latin typeface="Georgia" pitchFamily="18" charset="0"/>
              </a:rPr>
              <a:t>Greet Apelles, whose fidelity to Christ has stood the test.  Greet those who belong to the household of Aristobulus.  </a:t>
            </a:r>
            <a:r>
              <a:rPr lang="en-US" sz="2500" b="1" baseline="30000" dirty="0" smtClean="0">
                <a:effectLst>
                  <a:outerShdw blurRad="38100" dist="38100" dir="2700000" algn="tl">
                    <a:srgbClr val="000000">
                      <a:alpha val="43137"/>
                    </a:srgbClr>
                  </a:outerShdw>
                </a:effectLst>
                <a:latin typeface="Georgia" pitchFamily="18" charset="0"/>
              </a:rPr>
              <a:t>11</a:t>
            </a:r>
            <a:r>
              <a:rPr lang="en-US" sz="2500" i="1" dirty="0" smtClean="0">
                <a:latin typeface="Georgia" pitchFamily="18" charset="0"/>
              </a:rPr>
              <a:t>Greet Herodion, my fellow Jew.  Greet those in the household of Narcissus who are in the Lord.  </a:t>
            </a:r>
            <a:r>
              <a:rPr lang="en-US" sz="2500" b="1" baseline="30000" dirty="0" smtClean="0">
                <a:effectLst>
                  <a:outerShdw blurRad="38100" dist="38100" dir="2700000" algn="tl">
                    <a:srgbClr val="000000">
                      <a:alpha val="43137"/>
                    </a:srgbClr>
                  </a:outerShdw>
                </a:effectLst>
                <a:latin typeface="Georgia" pitchFamily="18" charset="0"/>
              </a:rPr>
              <a:t>12</a:t>
            </a:r>
            <a:r>
              <a:rPr lang="en-US" sz="2500" i="1" dirty="0" smtClean="0">
                <a:latin typeface="Georgia" pitchFamily="18" charset="0"/>
              </a:rPr>
              <a:t>Greet Tryphena and Tryphosa, those women who work hard in the Lord.  Greet my dear friend Persis, another woman who has worked very hard in the Lord.  </a:t>
            </a:r>
            <a:r>
              <a:rPr lang="en-US" sz="2500" b="1" baseline="30000" dirty="0" smtClean="0">
                <a:effectLst>
                  <a:outerShdw blurRad="38100" dist="38100" dir="2700000" algn="tl">
                    <a:srgbClr val="000000">
                      <a:alpha val="43137"/>
                    </a:srgbClr>
                  </a:outerShdw>
                </a:effectLst>
                <a:latin typeface="Georgia" pitchFamily="18" charset="0"/>
              </a:rPr>
              <a:t>13</a:t>
            </a:r>
            <a:r>
              <a:rPr lang="en-US" sz="2500" i="1" dirty="0" smtClean="0">
                <a:latin typeface="Georgia" pitchFamily="18" charset="0"/>
              </a:rPr>
              <a:t>Greet Rufus, chosen in the Lord, and his mother, who has been a mother to me, too.  </a:t>
            </a:r>
            <a:r>
              <a:rPr lang="en-US" sz="2500" b="1" baseline="30000" dirty="0" smtClean="0">
                <a:effectLst>
                  <a:outerShdw blurRad="38100" dist="38100" dir="2700000" algn="tl">
                    <a:srgbClr val="000000">
                      <a:alpha val="43137"/>
                    </a:srgbClr>
                  </a:outerShdw>
                </a:effectLst>
                <a:latin typeface="Georgia" pitchFamily="18" charset="0"/>
              </a:rPr>
              <a:t>14</a:t>
            </a:r>
            <a:r>
              <a:rPr lang="en-US" sz="2500" i="1" dirty="0" smtClean="0">
                <a:latin typeface="Georgia" pitchFamily="18" charset="0"/>
              </a:rPr>
              <a:t>Greet Asyncritus, Phlegon, Hermes, Patrobas, Hermas and the other brothers and sisters with them.  </a:t>
            </a:r>
            <a:r>
              <a:rPr lang="en-US" sz="2500" b="1" baseline="30000" dirty="0" smtClean="0">
                <a:effectLst>
                  <a:outerShdw blurRad="38100" dist="38100" dir="2700000" algn="tl">
                    <a:srgbClr val="000000">
                      <a:alpha val="43137"/>
                    </a:srgbClr>
                  </a:outerShdw>
                </a:effectLst>
                <a:latin typeface="Georgia" pitchFamily="18" charset="0"/>
              </a:rPr>
              <a:t>15</a:t>
            </a:r>
            <a:r>
              <a:rPr lang="en-US" sz="2500" i="1" dirty="0" smtClean="0">
                <a:latin typeface="Georgia" pitchFamily="18" charset="0"/>
              </a:rPr>
              <a:t>Greet Philologus, Julia, Nereus and his sister, and Olympas and all the Lord’s people who are with them.  </a:t>
            </a:r>
            <a:endParaRPr lang="en-US" sz="2500" i="1" dirty="0">
              <a:latin typeface="Georg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85980"/>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The next twenty names offer very little information.  Each of the apostle’s comments is like the tip of a narrative iceberg:  </a:t>
            </a:r>
            <a:r>
              <a:rPr lang="en-US" sz="2800" b="1" i="1" dirty="0" smtClean="0">
                <a:effectLst>
                  <a:outerShdw blurRad="38100" dist="38100" dir="2700000" algn="tl">
                    <a:srgbClr val="000000">
                      <a:alpha val="43137"/>
                    </a:srgbClr>
                  </a:outerShdw>
                </a:effectLst>
                <a:latin typeface="Cambria" pitchFamily="18" charset="0"/>
              </a:rPr>
              <a:t>“beloved,” “fellow worker,” “approved in Christ,” “kinsman,” “worker in the Lord,” “a choice man,” “brethren,” “saints.”</a:t>
            </a:r>
          </a:p>
          <a:p>
            <a:pPr marL="274320" indent="-274320">
              <a:spcAft>
                <a:spcPts val="1200"/>
              </a:spcAft>
              <a:buFont typeface="Arial" pitchFamily="34" charset="0"/>
              <a:buChar char="•"/>
            </a:pPr>
            <a:r>
              <a:rPr lang="en-US" sz="2800" b="1" dirty="0" smtClean="0">
                <a:latin typeface="Cambria" pitchFamily="18" charset="0"/>
              </a:rPr>
              <a:t>We can only imagine what stories each remark could introduce.  All we know for certain is that each name brought to mind a </a:t>
            </a:r>
            <a:r>
              <a:rPr lang="en-US" sz="2800" b="1" u="sng" dirty="0" smtClean="0">
                <a:effectLst>
                  <a:outerShdw blurRad="38100" dist="38100" dir="2700000" algn="tl">
                    <a:srgbClr val="000000">
                      <a:alpha val="43137"/>
                    </a:srgbClr>
                  </a:outerShdw>
                </a:effectLst>
                <a:latin typeface="Cambria" pitchFamily="18" charset="0"/>
              </a:rPr>
              <a:t>relationship</a:t>
            </a:r>
            <a:r>
              <a:rPr lang="en-US" sz="2800" b="1" dirty="0" smtClean="0">
                <a:latin typeface="Cambria" pitchFamily="18" charset="0"/>
              </a:rPr>
              <a:t> the apostle cherished and shared in common with the church in Rome.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16:8 – 15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24644"/>
          </a:xfrm>
          <a:prstGeom prst="rect">
            <a:avLst/>
          </a:prstGeom>
          <a:noFill/>
          <a:effectLst/>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Overview . . . </a:t>
            </a:r>
          </a:p>
          <a:p>
            <a:pPr marL="274320" indent="-274320">
              <a:spcAft>
                <a:spcPts val="1800"/>
              </a:spcAft>
              <a:buFont typeface="Arial" pitchFamily="34" charset="0"/>
              <a:buChar char="•"/>
            </a:pPr>
            <a:r>
              <a:rPr lang="en-US" sz="2800" b="1" dirty="0" smtClean="0">
                <a:latin typeface="Cambria" pitchFamily="18" charset="0"/>
              </a:rPr>
              <a:t>In this last chapter, Paul closes with miscellaneous instructions, greetings, warnings, and a doxology.  Of particular note are his comments concerning Phoebe, a servant of the church in Cenchrea (</a:t>
            </a:r>
            <a:r>
              <a:rPr lang="en-US" sz="2800" b="1" dirty="0" smtClean="0">
                <a:effectLst>
                  <a:outerShdw blurRad="38100" dist="38100" dir="2700000" algn="tl">
                    <a:srgbClr val="000000">
                      <a:alpha val="43137"/>
                    </a:srgbClr>
                  </a:outerShdw>
                </a:effectLst>
                <a:latin typeface="Cambria" pitchFamily="18" charset="0"/>
              </a:rPr>
              <a:t>1-2</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Also, his greetings to Priscilla and Aquila remind us of how instrumental this couple was in the spread of the gospel (</a:t>
            </a:r>
            <a:r>
              <a:rPr lang="en-US" sz="2800" b="1" dirty="0" smtClean="0">
                <a:effectLst>
                  <a:outerShdw blurRad="38100" dist="38100" dir="2700000" algn="tl">
                    <a:srgbClr val="000000">
                      <a:alpha val="43137"/>
                    </a:srgbClr>
                  </a:outerShdw>
                </a:effectLst>
                <a:latin typeface="Cambria" pitchFamily="18" charset="0"/>
              </a:rPr>
              <a:t>3-5a</a:t>
            </a:r>
            <a:r>
              <a:rPr lang="en-US" sz="2800" b="1" dirty="0" smtClean="0">
                <a:latin typeface="Cambria" pitchFamily="18" charset="0"/>
              </a:rPr>
              <a:t>).  The remaining greetings from Paul remind us that there were many others who contributed to the growth of the church in the first century (</a:t>
            </a:r>
            <a:r>
              <a:rPr lang="en-US" sz="2800" b="1" dirty="0" smtClean="0">
                <a:effectLst>
                  <a:outerShdw blurRad="38100" dist="38100" dir="2700000" algn="tl">
                    <a:srgbClr val="000000">
                      <a:alpha val="43137"/>
                    </a:srgbClr>
                  </a:outerShdw>
                </a:effectLst>
                <a:latin typeface="Cambria" pitchFamily="18" charset="0"/>
              </a:rPr>
              <a:t>5b-16</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15:14 – 33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6001643"/>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The </a:t>
            </a:r>
            <a:r>
              <a:rPr lang="en-US" sz="2800" b="1" i="1" u="sng" dirty="0" smtClean="0">
                <a:latin typeface="Cambria" pitchFamily="18" charset="0"/>
              </a:rPr>
              <a:t>five</a:t>
            </a:r>
            <a:r>
              <a:rPr lang="en-US" sz="2800" b="1" dirty="0" smtClean="0">
                <a:latin typeface="Cambria" pitchFamily="18" charset="0"/>
              </a:rPr>
              <a:t> </a:t>
            </a:r>
            <a:r>
              <a:rPr lang="en-US" sz="2800" b="1" i="1" u="sng" dirty="0" smtClean="0">
                <a:latin typeface="Cambria" pitchFamily="18" charset="0"/>
              </a:rPr>
              <a:t>names</a:t>
            </a:r>
            <a:r>
              <a:rPr lang="en-US" sz="2800" b="1" dirty="0" smtClean="0">
                <a:latin typeface="Cambria" pitchFamily="18" charset="0"/>
              </a:rPr>
              <a:t> mentioned together in</a:t>
            </a:r>
            <a:r>
              <a:rPr lang="en-US" sz="2800" b="1" dirty="0" smtClean="0">
                <a:effectLst>
                  <a:outerShdw blurRad="38100" dist="38100" dir="2700000" algn="tl">
                    <a:srgbClr val="000000">
                      <a:alpha val="43137"/>
                    </a:srgbClr>
                  </a:outerShdw>
                </a:effectLst>
                <a:latin typeface="Cambria" pitchFamily="18" charset="0"/>
              </a:rPr>
              <a:t>16:14</a:t>
            </a:r>
            <a:r>
              <a:rPr lang="en-US" sz="2800" b="1" dirty="0" smtClean="0">
                <a:latin typeface="Cambria" pitchFamily="18" charset="0"/>
              </a:rPr>
              <a:t>  evidently had something in common, perhaps as leaders of another house church.  This may be indicated by the reference to the brothers with them.  They are all common names, particularly among </a:t>
            </a:r>
            <a:r>
              <a:rPr lang="en-US" sz="2800" b="1" u="sng" dirty="0" smtClean="0">
                <a:effectLst>
                  <a:outerShdw blurRad="38100" dist="38100" dir="2700000" algn="tl">
                    <a:srgbClr val="000000">
                      <a:alpha val="43137"/>
                    </a:srgbClr>
                  </a:outerShdw>
                </a:effectLst>
                <a:latin typeface="Cambria" pitchFamily="18" charset="0"/>
              </a:rPr>
              <a:t>slaves</a:t>
            </a:r>
            <a:r>
              <a:rPr lang="en-US" sz="2800" b="1" dirty="0" smtClean="0">
                <a:latin typeface="Cambria" pitchFamily="18" charset="0"/>
              </a:rPr>
              <a:t>.  And finally, greetings were sent to </a:t>
            </a:r>
            <a:r>
              <a:rPr lang="en-US" sz="2800" b="1" i="1" dirty="0" smtClean="0">
                <a:effectLst>
                  <a:outerShdw blurRad="38100" dist="38100" dir="2700000" algn="tl">
                    <a:srgbClr val="000000">
                      <a:alpha val="43137"/>
                    </a:srgbClr>
                  </a:outerShdw>
                </a:effectLst>
                <a:latin typeface="Cambria" pitchFamily="18" charset="0"/>
              </a:rPr>
              <a:t>Olympas</a:t>
            </a:r>
            <a:r>
              <a:rPr lang="en-US" sz="2800" b="1" dirty="0" smtClean="0">
                <a:latin typeface="Cambria" pitchFamily="18" charset="0"/>
              </a:rPr>
              <a:t> and all the saints with him.  This group may have been the leaders of another house church.  </a:t>
            </a:r>
          </a:p>
          <a:p>
            <a:pPr marL="274320" indent="-274320">
              <a:spcAft>
                <a:spcPts val="1200"/>
              </a:spcAft>
              <a:buFont typeface="Arial" pitchFamily="34" charset="0"/>
              <a:buChar char="•"/>
            </a:pPr>
            <a:r>
              <a:rPr lang="en-US" sz="2800" b="1" dirty="0" smtClean="0">
                <a:latin typeface="Cambria" pitchFamily="18" charset="0"/>
              </a:rPr>
              <a:t>Of all these individuals only </a:t>
            </a:r>
            <a:r>
              <a:rPr lang="en-US" sz="2800" b="1" i="1" dirty="0" smtClean="0">
                <a:effectLst>
                  <a:outerShdw blurRad="38100" dist="38100" dir="2700000" algn="tl">
                    <a:srgbClr val="000000">
                      <a:alpha val="43137"/>
                    </a:srgbClr>
                  </a:outerShdw>
                </a:effectLst>
                <a:latin typeface="Cambria" pitchFamily="18" charset="0"/>
              </a:rPr>
              <a:t>Priscilla</a:t>
            </a:r>
            <a:r>
              <a:rPr lang="en-US" sz="2800" b="1" i="1" dirty="0" smtClean="0">
                <a:latin typeface="Cambria" pitchFamily="18" charset="0"/>
              </a:rPr>
              <a:t> and </a:t>
            </a:r>
            <a:r>
              <a:rPr lang="en-US" sz="2800" b="1" i="1" dirty="0" smtClean="0">
                <a:effectLst>
                  <a:outerShdw blurRad="38100" dist="38100" dir="2700000" algn="tl">
                    <a:srgbClr val="000000">
                      <a:alpha val="43137"/>
                    </a:srgbClr>
                  </a:outerShdw>
                </a:effectLst>
                <a:latin typeface="Cambria" pitchFamily="18" charset="0"/>
              </a:rPr>
              <a:t>Aquila</a:t>
            </a:r>
            <a:r>
              <a:rPr lang="en-US" sz="2800" b="1" dirty="0" smtClean="0">
                <a:latin typeface="Cambria" pitchFamily="18" charset="0"/>
              </a:rPr>
              <a:t> are mentioned elsewhere in the </a:t>
            </a:r>
            <a:r>
              <a:rPr lang="en-US" sz="2800" b="1" dirty="0" smtClean="0">
                <a:effectLst>
                  <a:outerShdw blurRad="38100" dist="38100" dir="2700000" algn="tl">
                    <a:srgbClr val="000000">
                      <a:alpha val="43137"/>
                    </a:srgbClr>
                  </a:outerShdw>
                </a:effectLst>
                <a:latin typeface="Cambria" pitchFamily="18" charset="0"/>
              </a:rPr>
              <a:t>NT</a:t>
            </a:r>
            <a:r>
              <a:rPr lang="en-US" sz="2800" b="1" dirty="0" smtClean="0">
                <a:latin typeface="Cambria" pitchFamily="18" charset="0"/>
              </a:rPr>
              <a:t> for certain; yet Paul knew them all individually and sent personal greetings to them and their associates.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16:8 – 15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16:16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4" name="Picture 3" descr="16 - 16 text.jpg"/>
          <p:cNvPicPr>
            <a:picLocks noChangeAspect="1"/>
          </p:cNvPicPr>
          <p:nvPr/>
        </p:nvPicPr>
        <p:blipFill>
          <a:blip r:embed="rId2" cstate="print"/>
          <a:srcRect l="3338" t="5062" r="3187" b="3830"/>
          <a:stretch>
            <a:fillRect/>
          </a:stretch>
        </p:blipFill>
        <p:spPr>
          <a:xfrm>
            <a:off x="1600200" y="1066800"/>
            <a:ext cx="5715000" cy="551089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08981"/>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cannot never be charged with not being “a people person.”  After commending </a:t>
            </a:r>
            <a:r>
              <a:rPr lang="en-US" sz="2800" b="1" dirty="0" smtClean="0">
                <a:effectLst>
                  <a:outerShdw blurRad="38100" dist="38100" dir="2700000" algn="tl">
                    <a:srgbClr val="000000">
                      <a:alpha val="43137"/>
                    </a:srgbClr>
                  </a:outerShdw>
                </a:effectLst>
                <a:latin typeface="Cambria" pitchFamily="18" charset="0"/>
              </a:rPr>
              <a:t>Phoebe</a:t>
            </a:r>
            <a:r>
              <a:rPr lang="en-US" sz="2800" b="1" dirty="0" smtClean="0">
                <a:latin typeface="Cambria" pitchFamily="18" charset="0"/>
              </a:rPr>
              <a:t> and greeting his many friends in Rome, Paul closes this section with the command encouraging them to greet one another with a </a:t>
            </a:r>
            <a:r>
              <a:rPr lang="en-US" sz="2800" b="1" i="1" dirty="0" smtClean="0">
                <a:effectLst>
                  <a:outerShdw blurRad="38100" dist="38100" dir="2700000" algn="tl">
                    <a:srgbClr val="000000">
                      <a:alpha val="43137"/>
                    </a:srgbClr>
                  </a:outerShdw>
                </a:effectLst>
                <a:latin typeface="Cambria" pitchFamily="18" charset="0"/>
              </a:rPr>
              <a:t>“holy kiss.”</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A </a:t>
            </a:r>
            <a:r>
              <a:rPr lang="en-US" sz="2800" b="1" dirty="0" smtClean="0">
                <a:effectLst>
                  <a:outerShdw blurRad="38100" dist="38100" dir="2700000" algn="tl">
                    <a:srgbClr val="000000">
                      <a:alpha val="43137"/>
                    </a:srgbClr>
                  </a:outerShdw>
                </a:effectLst>
                <a:latin typeface="Cambria" pitchFamily="18" charset="0"/>
              </a:rPr>
              <a:t>holy kiss</a:t>
            </a:r>
            <a:r>
              <a:rPr lang="en-US" sz="2800" b="1" dirty="0" smtClean="0">
                <a:latin typeface="Cambria" pitchFamily="18" charset="0"/>
              </a:rPr>
              <a:t> was not an uncommon request of Paul.  It was the mode of salutation similar to the handshake today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1Cor 16:20</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1Thes 5:26</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Paul closes with a general word of salutation, All the churches of Christ salute you (</a:t>
            </a:r>
            <a:r>
              <a:rPr lang="en-US" sz="2800" b="1" i="1" dirty="0" smtClean="0">
                <a:effectLst>
                  <a:outerShdw blurRad="38100" dist="38100" dir="2700000" algn="tl">
                    <a:srgbClr val="000000">
                      <a:alpha val="43137"/>
                    </a:srgbClr>
                  </a:outerShdw>
                </a:effectLst>
                <a:latin typeface="Cambria" pitchFamily="18" charset="0"/>
              </a:rPr>
              <a:t>“greet you”</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16:16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12420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Romans </a:t>
            </a:r>
            <a:r>
              <a:rPr lang="en-US" sz="2800" b="1" dirty="0" smtClean="0">
                <a:effectLst>
                  <a:outerShdw blurRad="38100" dist="38100" dir="2700000" algn="tl">
                    <a:srgbClr val="000000">
                      <a:alpha val="43137"/>
                    </a:srgbClr>
                  </a:outerShdw>
                </a:effectLst>
                <a:latin typeface="Cambria" pitchFamily="18" charset="0"/>
              </a:rPr>
              <a:t>16:16</a:t>
            </a:r>
            <a:r>
              <a:rPr lang="en-US" sz="2800" b="1" dirty="0" smtClean="0">
                <a:latin typeface="Cambria" pitchFamily="18" charset="0"/>
              </a:rPr>
              <a:t> is all about connection.  Individuals are united meaningfully “in Christ,” and congregations share that same bond.  </a:t>
            </a:r>
          </a:p>
          <a:p>
            <a:pPr marL="274320" indent="-274320">
              <a:spcAft>
                <a:spcPts val="1200"/>
              </a:spcAft>
              <a:buFont typeface="Arial" pitchFamily="34" charset="0"/>
              <a:buChar char="•"/>
            </a:pPr>
            <a:r>
              <a:rPr lang="en-US" sz="2800" b="1" dirty="0" smtClean="0">
                <a:latin typeface="Cambria" pitchFamily="18" charset="0"/>
              </a:rPr>
              <a:t>People crave meaningful connection with others as much today as two thousand years ago.  This is not to suggest that we should revive an antiquated custom or contrive a new one.  However, we must find ways to accomplish the purpose of the </a:t>
            </a:r>
            <a:r>
              <a:rPr lang="en-US" sz="2800" b="1" i="1" dirty="0" smtClean="0">
                <a:effectLst>
                  <a:outerShdw blurRad="38100" dist="38100" dir="2700000" algn="tl">
                    <a:srgbClr val="000000">
                      <a:alpha val="43137"/>
                    </a:srgbClr>
                  </a:outerShdw>
                </a:effectLst>
                <a:latin typeface="Cambria" pitchFamily="18" charset="0"/>
              </a:rPr>
              <a:t>“holy kiss.”</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16:8 – 15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3" name="TextBox 2"/>
          <p:cNvSpPr txBox="1"/>
          <p:nvPr/>
        </p:nvSpPr>
        <p:spPr>
          <a:xfrm>
            <a:off x="762000" y="2057400"/>
            <a:ext cx="7391400" cy="1107996"/>
          </a:xfrm>
          <a:prstGeom prst="rect">
            <a:avLst/>
          </a:prstGeom>
          <a:noFill/>
          <a:effectLst/>
        </p:spPr>
        <p:txBody>
          <a:bodyPr wrap="square" rtlCol="0">
            <a:spAutoFit/>
          </a:bodyPr>
          <a:lstStyle/>
          <a:p>
            <a:pPr marL="274320" indent="-274320" algn="ctr">
              <a:spcAft>
                <a:spcPts val="1800"/>
              </a:spcAft>
            </a:pPr>
            <a:r>
              <a:rPr lang="en-US" sz="6600" b="1" dirty="0" smtClean="0">
                <a:latin typeface="Cambria" pitchFamily="18" charset="0"/>
              </a:rPr>
              <a:t>Application:</a:t>
            </a:r>
          </a:p>
        </p:txBody>
      </p:sp>
      <p:sp>
        <p:nvSpPr>
          <p:cNvPr id="8" name="TextBox 7"/>
          <p:cNvSpPr txBox="1"/>
          <p:nvPr/>
        </p:nvSpPr>
        <p:spPr>
          <a:xfrm>
            <a:off x="914400" y="3352800"/>
            <a:ext cx="7391400" cy="1107996"/>
          </a:xfrm>
          <a:prstGeom prst="rect">
            <a:avLst/>
          </a:prstGeom>
          <a:noFill/>
          <a:effectLst/>
        </p:spPr>
        <p:txBody>
          <a:bodyPr wrap="square" rtlCol="0">
            <a:spAutoFit/>
          </a:bodyPr>
          <a:lstStyle/>
          <a:p>
            <a:pPr marL="274320" indent="-274320" algn="ctr">
              <a:spcAft>
                <a:spcPts val="1800"/>
              </a:spcAft>
            </a:pPr>
            <a:r>
              <a:rPr lang="en-US" sz="6600" b="1" dirty="0" smtClean="0">
                <a:latin typeface="Cambria" pitchFamily="18" charset="0"/>
              </a:rPr>
              <a:t>Romans 16:1 – 16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0"/>
            <a:ext cx="8458200" cy="4555093"/>
          </a:xfrm>
          <a:prstGeom prst="rect">
            <a:avLst/>
          </a:prstGeom>
          <a:noFill/>
        </p:spPr>
        <p:txBody>
          <a:bodyPr wrap="square" rtlCol="0">
            <a:spAutoFit/>
          </a:bodyPr>
          <a:lstStyle/>
          <a:p>
            <a:pPr marL="274320" lvl="1" indent="-274320">
              <a:spcAft>
                <a:spcPts val="1800"/>
              </a:spcAft>
              <a:buFont typeface="Arial" pitchFamily="34" charset="0"/>
              <a:buChar char="•"/>
            </a:pPr>
            <a:r>
              <a:rPr lang="en-US" sz="2600" b="1" dirty="0" smtClean="0">
                <a:solidFill>
                  <a:prstClr val="black"/>
                </a:solidFill>
                <a:latin typeface="Cambria" pitchFamily="18" charset="0"/>
              </a:rPr>
              <a:t>Paul and his companions  in Rome didn’t share a lukewarm love.  The hardships and victories of ministry had bond their </a:t>
            </a:r>
            <a:r>
              <a:rPr lang="en-US" sz="2600" b="1" dirty="0" smtClean="0">
                <a:solidFill>
                  <a:prstClr val="black"/>
                </a:solidFill>
                <a:effectLst>
                  <a:outerShdw blurRad="38100" dist="38100" dir="2700000" algn="tl">
                    <a:srgbClr val="000000">
                      <a:alpha val="43137"/>
                    </a:srgbClr>
                  </a:outerShdw>
                </a:effectLst>
                <a:latin typeface="Cambria" pitchFamily="18" charset="0"/>
              </a:rPr>
              <a:t>hearts</a:t>
            </a:r>
            <a:r>
              <a:rPr lang="en-US" sz="2600" b="1" dirty="0" smtClean="0">
                <a:solidFill>
                  <a:prstClr val="black"/>
                </a:solidFill>
                <a:latin typeface="Cambria" pitchFamily="18" charset="0"/>
              </a:rPr>
              <a:t> together in a deep, abiding affection that neither time nor distance could diminish.  </a:t>
            </a:r>
          </a:p>
          <a:p>
            <a:pPr marL="274320" lvl="1" indent="-274320">
              <a:spcAft>
                <a:spcPts val="1800"/>
              </a:spcAft>
              <a:buFont typeface="Arial" pitchFamily="34" charset="0"/>
              <a:buChar char="•"/>
            </a:pPr>
            <a:r>
              <a:rPr lang="en-US" sz="2600" b="1" dirty="0" smtClean="0">
                <a:solidFill>
                  <a:prstClr val="black"/>
                </a:solidFill>
                <a:effectLst>
                  <a:outerShdw blurRad="38100" dist="38100" dir="2700000" algn="tl">
                    <a:srgbClr val="000000">
                      <a:alpha val="43137"/>
                    </a:srgbClr>
                  </a:outerShdw>
                </a:effectLst>
                <a:latin typeface="Cambria" pitchFamily="18" charset="0"/>
              </a:rPr>
              <a:t>Swindoll</a:t>
            </a:r>
            <a:r>
              <a:rPr lang="en-US" sz="2600" b="1" dirty="0" smtClean="0">
                <a:solidFill>
                  <a:prstClr val="black"/>
                </a:solidFill>
                <a:latin typeface="Cambria" pitchFamily="18" charset="0"/>
              </a:rPr>
              <a:t> offers </a:t>
            </a:r>
            <a:r>
              <a:rPr lang="en-US" sz="2600" b="1" i="1" u="sng" dirty="0" smtClean="0">
                <a:solidFill>
                  <a:prstClr val="black"/>
                </a:solidFill>
                <a:latin typeface="Cambria" pitchFamily="18" charset="0"/>
              </a:rPr>
              <a:t>four</a:t>
            </a:r>
            <a:r>
              <a:rPr lang="en-US" sz="2600" b="1" dirty="0" smtClean="0">
                <a:solidFill>
                  <a:prstClr val="black"/>
                </a:solidFill>
                <a:latin typeface="Cambria" pitchFamily="18" charset="0"/>
              </a:rPr>
              <a:t> </a:t>
            </a:r>
            <a:r>
              <a:rPr lang="en-US" sz="2600" b="1" i="1" u="sng" dirty="0" smtClean="0">
                <a:solidFill>
                  <a:prstClr val="black"/>
                </a:solidFill>
                <a:latin typeface="Cambria" pitchFamily="18" charset="0"/>
              </a:rPr>
              <a:t>simple</a:t>
            </a:r>
            <a:r>
              <a:rPr lang="en-US" sz="2600" b="1" dirty="0" smtClean="0">
                <a:solidFill>
                  <a:prstClr val="black"/>
                </a:solidFill>
                <a:latin typeface="Cambria" pitchFamily="18" charset="0"/>
              </a:rPr>
              <a:t> </a:t>
            </a:r>
            <a:r>
              <a:rPr lang="en-US" sz="2600" b="1" i="1" u="sng" dirty="0" smtClean="0">
                <a:solidFill>
                  <a:prstClr val="black"/>
                </a:solidFill>
                <a:latin typeface="Cambria" pitchFamily="18" charset="0"/>
              </a:rPr>
              <a:t>commands</a:t>
            </a:r>
            <a:r>
              <a:rPr lang="en-US" sz="2600" b="1" dirty="0" smtClean="0">
                <a:solidFill>
                  <a:prstClr val="black"/>
                </a:solidFill>
                <a:latin typeface="Cambria" pitchFamily="18" charset="0"/>
              </a:rPr>
              <a:t> to help us remember and apply the lessons Paul taught in this letter </a:t>
            </a:r>
            <a:r>
              <a:rPr lang="en-US" sz="2600" b="1" dirty="0" smtClean="0">
                <a:solidFill>
                  <a:prstClr val="black"/>
                </a:solidFill>
                <a:effectLst>
                  <a:outerShdw blurRad="38100" dist="38100" dir="2700000" algn="tl">
                    <a:srgbClr val="000000">
                      <a:alpha val="43137"/>
                    </a:srgbClr>
                  </a:outerShdw>
                </a:effectLst>
                <a:latin typeface="Cambria" pitchFamily="18" charset="0"/>
              </a:rPr>
              <a:t>12:1</a:t>
            </a:r>
            <a:r>
              <a:rPr lang="en-US" sz="2600" b="1" dirty="0" smtClean="0">
                <a:solidFill>
                  <a:prstClr val="black"/>
                </a:solidFill>
                <a:latin typeface="Cambria" pitchFamily="18" charset="0"/>
              </a:rPr>
              <a:t> </a:t>
            </a:r>
            <a:r>
              <a:rPr lang="en-US" sz="2600" b="1" i="1" dirty="0" smtClean="0">
                <a:solidFill>
                  <a:prstClr val="black"/>
                </a:solidFill>
                <a:effectLst>
                  <a:outerShdw blurRad="38100" dist="38100" dir="2700000" algn="tl">
                    <a:srgbClr val="000000">
                      <a:alpha val="43137"/>
                    </a:srgbClr>
                  </a:outerShdw>
                </a:effectLst>
                <a:latin typeface="Cambria" pitchFamily="18" charset="0"/>
              </a:rPr>
              <a:t>thru</a:t>
            </a:r>
            <a:r>
              <a:rPr lang="en-US" sz="2600" b="1" dirty="0" smtClean="0">
                <a:solidFill>
                  <a:prstClr val="black"/>
                </a:solidFill>
                <a:latin typeface="Cambria" pitchFamily="18" charset="0"/>
              </a:rPr>
              <a:t> </a:t>
            </a:r>
            <a:r>
              <a:rPr lang="en-US" sz="2600" b="1" dirty="0" smtClean="0">
                <a:solidFill>
                  <a:prstClr val="black"/>
                </a:solidFill>
                <a:effectLst>
                  <a:outerShdw blurRad="38100" dist="38100" dir="2700000" algn="tl">
                    <a:srgbClr val="000000">
                      <a:alpha val="43137"/>
                    </a:srgbClr>
                  </a:outerShdw>
                </a:effectLst>
                <a:latin typeface="Cambria" pitchFamily="18" charset="0"/>
              </a:rPr>
              <a:t>15:13</a:t>
            </a:r>
            <a:r>
              <a:rPr lang="en-US"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Think of them as the </a:t>
            </a:r>
            <a:r>
              <a:rPr lang="en-US" sz="2600" b="1" dirty="0" smtClean="0">
                <a:solidFill>
                  <a:prstClr val="black"/>
                </a:solidFill>
                <a:effectLst>
                  <a:outerShdw blurRad="38100" dist="38100" dir="2700000" algn="tl">
                    <a:srgbClr val="000000">
                      <a:alpha val="43137"/>
                    </a:srgbClr>
                  </a:outerShdw>
                </a:effectLst>
                <a:latin typeface="Cambria" pitchFamily="18" charset="0"/>
              </a:rPr>
              <a:t>ABCs</a:t>
            </a:r>
            <a:r>
              <a:rPr lang="en-US" sz="2600" b="1" dirty="0" smtClean="0">
                <a:solidFill>
                  <a:prstClr val="black"/>
                </a:solidFill>
                <a:latin typeface="Cambria" pitchFamily="18" charset="0"/>
              </a:rPr>
              <a:t> of love within the body of Christ</a:t>
            </a:r>
            <a:r>
              <a:rPr lang="en-US" sz="2600" b="1" dirty="0" smtClean="0">
                <a:solidFill>
                  <a:prstClr val="black"/>
                </a:solidFill>
                <a:effectLst>
                  <a:outerShdw blurRad="38100" dist="38100" dir="2700000" algn="tl">
                    <a:srgbClr val="000000">
                      <a:alpha val="43137"/>
                    </a:srgbClr>
                  </a:outerShdw>
                </a:effectLst>
                <a:latin typeface="Cambria" pitchFamily="18" charset="0"/>
              </a:rPr>
              <a:t> . . .</a:t>
            </a:r>
            <a:r>
              <a:rPr lang="en-US" sz="2600" b="1" dirty="0" smtClean="0">
                <a:solidFill>
                  <a:prstClr val="black"/>
                </a:solidFill>
                <a:latin typeface="Cambria" pitchFamily="18" charset="0"/>
              </a:rPr>
              <a:t> </a:t>
            </a:r>
          </a:p>
        </p:txBody>
      </p:sp>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a:spcBef>
                <a:spcPct val="0"/>
              </a:spcBef>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200" b="1" dirty="0" smtClean="0">
                <a:solidFill>
                  <a:srgbClr val="7030A0"/>
                </a:solidFill>
                <a:effectLst>
                  <a:outerShdw blurRad="38100" dist="38100" dir="2700000" algn="tl">
                    <a:srgbClr val="000000">
                      <a:alpha val="43137"/>
                    </a:srgbClr>
                  </a:outerShdw>
                </a:effectLst>
                <a:latin typeface="Britannic Bold" pitchFamily="34" charset="0"/>
              </a:rPr>
              <a:t>The ABCs of Authentic Affection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0"/>
            <a:ext cx="8458200" cy="5586145"/>
          </a:xfrm>
          <a:prstGeom prst="rect">
            <a:avLst/>
          </a:prstGeom>
          <a:noFill/>
        </p:spPr>
        <p:txBody>
          <a:bodyPr wrap="square" rtlCol="0">
            <a:spAutoFit/>
          </a:bodyPr>
          <a:lstStyle/>
          <a:p>
            <a:pPr marL="274320" indent="-274320">
              <a:spcAft>
                <a:spcPts val="18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[A]</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Accept one another. </a:t>
            </a:r>
            <a:r>
              <a:rPr lang="de-DE"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Accept variety.  Not only did God create people with diverse appearance, He gave us a broad range of opinions, values, interests, gifts, and abilities.  Some think, eat, breathe, and dream missions.</a:t>
            </a:r>
          </a:p>
          <a:p>
            <a:pPr marL="274320" lvl="1" indent="-274320">
              <a:spcAft>
                <a:spcPts val="1800"/>
              </a:spcAft>
              <a:buFont typeface="Arial" pitchFamily="34" charset="0"/>
              <a:buChar char="•"/>
            </a:pPr>
            <a:r>
              <a:rPr lang="en-US" sz="2600" b="1" dirty="0" smtClean="0">
                <a:solidFill>
                  <a:prstClr val="black"/>
                </a:solidFill>
                <a:latin typeface="Cambria" pitchFamily="18" charset="0"/>
              </a:rPr>
              <a:t>Others cannot imagine devoting themselves to anyone other than special-need children.  Still others are wonderful conduits of music.  We need them all.  </a:t>
            </a:r>
          </a:p>
          <a:p>
            <a:pPr marL="274320" lvl="1" indent="-274320">
              <a:spcAft>
                <a:spcPts val="1800"/>
              </a:spcAft>
              <a:buFont typeface="Arial" pitchFamily="34" charset="0"/>
              <a:buChar char="•"/>
            </a:pPr>
            <a:r>
              <a:rPr lang="en-US" sz="2600" b="1" dirty="0" smtClean="0">
                <a:solidFill>
                  <a:prstClr val="black"/>
                </a:solidFill>
                <a:latin typeface="Cambria" pitchFamily="18" charset="0"/>
              </a:rPr>
              <a:t>Moreover, we are a community of Christians at varying stages of growth and growing at different rates.  We have brand-new Christians who still cuss (and some older ones trying to hide it). </a:t>
            </a:r>
          </a:p>
        </p:txBody>
      </p:sp>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a:spcBef>
                <a:spcPct val="0"/>
              </a:spcBef>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200" b="1" dirty="0" smtClean="0">
                <a:solidFill>
                  <a:srgbClr val="7030A0"/>
                </a:solidFill>
                <a:effectLst>
                  <a:outerShdw blurRad="38100" dist="38100" dir="2700000" algn="tl">
                    <a:srgbClr val="000000">
                      <a:alpha val="43137"/>
                    </a:srgbClr>
                  </a:outerShdw>
                </a:effectLst>
                <a:latin typeface="Britannic Bold" pitchFamily="34" charset="0"/>
              </a:rPr>
              <a:t>The ABCs of Authentic Affection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0"/>
            <a:ext cx="8458200" cy="3354765"/>
          </a:xfrm>
          <a:prstGeom prst="rect">
            <a:avLst/>
          </a:prstGeom>
          <a:noFill/>
        </p:spPr>
        <p:txBody>
          <a:bodyPr wrap="square" rtlCol="0">
            <a:spAutoFit/>
          </a:bodyPr>
          <a:lstStyle/>
          <a:p>
            <a:pPr marL="274320" indent="-274320">
              <a:spcAft>
                <a:spcPts val="18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[A]</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Accept one another. </a:t>
            </a:r>
            <a:r>
              <a:rPr lang="de-DE"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We have people who’ve been in the church all their lives and many who are still discovering what life in the body is all about.</a:t>
            </a:r>
          </a:p>
          <a:p>
            <a:pPr marL="274320" lvl="1" indent="-274320">
              <a:spcAft>
                <a:spcPts val="1800"/>
              </a:spcAft>
              <a:buFont typeface="Arial" pitchFamily="34" charset="0"/>
              <a:buChar char="•"/>
            </a:pPr>
            <a:r>
              <a:rPr lang="en-US" sz="2600" b="1" dirty="0" smtClean="0">
                <a:solidFill>
                  <a:prstClr val="black"/>
                </a:solidFill>
                <a:latin typeface="Cambria" pitchFamily="18" charset="0"/>
              </a:rPr>
              <a:t>We’re a diverse family, not a collection of clones.  Rejoice in variety, and accept – </a:t>
            </a:r>
            <a:r>
              <a:rPr lang="en-US" sz="2600" b="1" i="1" dirty="0" smtClean="0">
                <a:solidFill>
                  <a:prstClr val="black"/>
                </a:solidFill>
                <a:latin typeface="Cambria" pitchFamily="18" charset="0"/>
              </a:rPr>
              <a:t>“receive unto yourself”</a:t>
            </a:r>
            <a:r>
              <a:rPr lang="en-US" sz="2600" b="1" dirty="0" smtClean="0">
                <a:solidFill>
                  <a:prstClr val="black"/>
                </a:solidFill>
                <a:latin typeface="Cambria" pitchFamily="18" charset="0"/>
              </a:rPr>
              <a:t> – those who are not like you.  </a:t>
            </a:r>
          </a:p>
        </p:txBody>
      </p:sp>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a:spcBef>
                <a:spcPct val="0"/>
              </a:spcBef>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200" b="1" dirty="0" smtClean="0">
                <a:solidFill>
                  <a:srgbClr val="7030A0"/>
                </a:solidFill>
                <a:effectLst>
                  <a:outerShdw blurRad="38100" dist="38100" dir="2700000" algn="tl">
                    <a:srgbClr val="000000">
                      <a:alpha val="43137"/>
                    </a:srgbClr>
                  </a:outerShdw>
                </a:effectLst>
                <a:latin typeface="Britannic Bold" pitchFamily="34" charset="0"/>
              </a:rPr>
              <a:t>The ABCs of Authentic Affection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0"/>
            <a:ext cx="8458200" cy="5586145"/>
          </a:xfrm>
          <a:prstGeom prst="rect">
            <a:avLst/>
          </a:prstGeom>
          <a:noFill/>
        </p:spPr>
        <p:txBody>
          <a:bodyPr wrap="square" rtlCol="0">
            <a:spAutoFit/>
          </a:bodyPr>
          <a:lstStyle/>
          <a:p>
            <a:pPr marL="274320" indent="-274320">
              <a:spcAft>
                <a:spcPts val="18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[B]</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Become a servant. </a:t>
            </a:r>
            <a:r>
              <a:rPr lang="de-DE"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Communities work best when we serve one another.  Find something that needs doing or someone who needs help and don’t hold back.</a:t>
            </a:r>
          </a:p>
          <a:p>
            <a:pPr marL="274320" lvl="1" indent="-274320">
              <a:spcAft>
                <a:spcPts val="1800"/>
              </a:spcAft>
              <a:buFont typeface="Arial" pitchFamily="34" charset="0"/>
              <a:buChar char="•"/>
            </a:pPr>
            <a:r>
              <a:rPr lang="en-US" sz="2600" b="1" dirty="0" smtClean="0">
                <a:solidFill>
                  <a:prstClr val="black"/>
                </a:solidFill>
                <a:latin typeface="Cambria" pitchFamily="18" charset="0"/>
              </a:rPr>
              <a:t>If you aren’t sure where to begin, find someone who’s been around awhile and ask, “What can I do to help around here?”  </a:t>
            </a:r>
          </a:p>
          <a:p>
            <a:pPr marL="274320" lvl="1" indent="-274320">
              <a:spcAft>
                <a:spcPts val="1800"/>
              </a:spcAft>
              <a:buFont typeface="Arial" pitchFamily="34" charset="0"/>
              <a:buChar char="•"/>
            </a:pPr>
            <a:r>
              <a:rPr lang="en-US" sz="2600" b="1" dirty="0" smtClean="0">
                <a:solidFill>
                  <a:prstClr val="black"/>
                </a:solidFill>
                <a:latin typeface="Cambria" pitchFamily="18" charset="0"/>
              </a:rPr>
              <a:t>If you want to see a pastor faint, walk up and ask him.  Most people want to find only the best fit for their gifts or the precise place to exercise their gifts without regard for the most pressing needs.  Servants aren’t picky. </a:t>
            </a:r>
          </a:p>
        </p:txBody>
      </p:sp>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a:spcBef>
                <a:spcPct val="0"/>
              </a:spcBef>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200" b="1" dirty="0" smtClean="0">
                <a:solidFill>
                  <a:srgbClr val="7030A0"/>
                </a:solidFill>
                <a:effectLst>
                  <a:outerShdw blurRad="38100" dist="38100" dir="2700000" algn="tl">
                    <a:srgbClr val="000000">
                      <a:alpha val="43137"/>
                    </a:srgbClr>
                  </a:outerShdw>
                </a:effectLst>
                <a:latin typeface="Britannic Bold" pitchFamily="34" charset="0"/>
              </a:rPr>
              <a:t>The ABCs of Authentic Affection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0"/>
            <a:ext cx="8458200" cy="4154984"/>
          </a:xfrm>
          <a:prstGeom prst="rect">
            <a:avLst/>
          </a:prstGeom>
          <a:noFill/>
        </p:spPr>
        <p:txBody>
          <a:bodyPr wrap="square" rtlCol="0">
            <a:spAutoFit/>
          </a:bodyPr>
          <a:lstStyle/>
          <a:p>
            <a:pPr marL="274320" indent="-274320">
              <a:spcAft>
                <a:spcPts val="18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[C]</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Culivate esteem for others. </a:t>
            </a:r>
            <a:r>
              <a:rPr lang="de-DE"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The “esteem” means “to show value or worth.”  The best way to appreciate the worth of another is to treat him or her as you would a VIP.</a:t>
            </a:r>
          </a:p>
          <a:p>
            <a:pPr marL="274320" lvl="1" indent="-274320">
              <a:spcAft>
                <a:spcPts val="1800"/>
              </a:spcAft>
              <a:buFont typeface="Arial" pitchFamily="34" charset="0"/>
              <a:buChar char="•"/>
            </a:pPr>
            <a:r>
              <a:rPr lang="en-US" sz="2600" b="1" dirty="0" smtClean="0">
                <a:solidFill>
                  <a:prstClr val="black"/>
                </a:solidFill>
                <a:latin typeface="Cambria" pitchFamily="18" charset="0"/>
              </a:rPr>
              <a:t>Think of someone you greatly admire.  Swindoll, for me, that might be Abraham Lincoln.  If this great president were to enter my home, I would behave in a certain manner to express my immense respect for him. </a:t>
            </a:r>
          </a:p>
        </p:txBody>
      </p:sp>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a:spcBef>
                <a:spcPct val="0"/>
              </a:spcBef>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200" b="1" dirty="0" smtClean="0">
                <a:solidFill>
                  <a:srgbClr val="7030A0"/>
                </a:solidFill>
                <a:effectLst>
                  <a:outerShdw blurRad="38100" dist="38100" dir="2700000" algn="tl">
                    <a:srgbClr val="000000">
                      <a:alpha val="43137"/>
                    </a:srgbClr>
                  </a:outerShdw>
                </a:effectLst>
                <a:latin typeface="Britannic Bold" pitchFamily="34" charset="0"/>
              </a:rPr>
              <a:t>The ABCs of Authentic Affection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Overview . . . </a:t>
            </a:r>
          </a:p>
          <a:p>
            <a:pPr marL="274320" indent="-274320">
              <a:spcAft>
                <a:spcPts val="1800"/>
              </a:spcAft>
              <a:buFont typeface="Arial" pitchFamily="34" charset="0"/>
              <a:buChar char="•"/>
            </a:pPr>
            <a:r>
              <a:rPr lang="en-US" sz="2800" b="1" dirty="0" smtClean="0">
                <a:latin typeface="Cambria" pitchFamily="18" charset="0"/>
              </a:rPr>
              <a:t>A final warning is given against those who would cause divisions and occasions of stumbling contrary to what Paul had taught in this epistle (</a:t>
            </a:r>
            <a:r>
              <a:rPr lang="en-US" sz="2800" b="1" dirty="0" smtClean="0">
                <a:effectLst>
                  <a:outerShdw blurRad="38100" dist="38100" dir="2700000" algn="tl">
                    <a:srgbClr val="000000">
                      <a:alpha val="43137"/>
                    </a:srgbClr>
                  </a:outerShdw>
                </a:effectLst>
                <a:latin typeface="Cambria" pitchFamily="18" charset="0"/>
              </a:rPr>
              <a:t>17-18</a:t>
            </a:r>
            <a:r>
              <a:rPr lang="en-US" sz="2800" b="1" dirty="0" smtClean="0">
                <a:latin typeface="Cambria" pitchFamily="18" charset="0"/>
              </a:rPr>
              <a:t>).  For above all else, Paul wanted to ensure their continued obedience in the gospel (</a:t>
            </a:r>
            <a:r>
              <a:rPr lang="en-US" sz="2800" b="1" dirty="0" smtClean="0">
                <a:effectLst>
                  <a:outerShdw blurRad="38100" dist="38100" dir="2700000" algn="tl">
                    <a:srgbClr val="000000">
                      <a:alpha val="43137"/>
                    </a:srgbClr>
                  </a:outerShdw>
                </a:effectLst>
                <a:latin typeface="Cambria" pitchFamily="18" charset="0"/>
              </a:rPr>
              <a:t>19-20</a:t>
            </a:r>
            <a:r>
              <a:rPr lang="en-US" sz="2800" b="1" dirty="0" smtClean="0">
                <a:latin typeface="Cambria" pitchFamily="18" charset="0"/>
              </a:rPr>
              <a:t>).</a:t>
            </a:r>
          </a:p>
          <a:p>
            <a:pPr marL="274320" indent="-274320">
              <a:spcAft>
                <a:spcPts val="1800"/>
              </a:spcAft>
              <a:buFont typeface="Arial" pitchFamily="34" charset="0"/>
              <a:buChar char="•"/>
            </a:pPr>
            <a:r>
              <a:rPr lang="en-US" sz="2800" b="1" dirty="0" smtClean="0">
                <a:latin typeface="Cambria" pitchFamily="18" charset="0"/>
              </a:rPr>
              <a:t>Paul’s companions at Corinth add their greetings (</a:t>
            </a:r>
            <a:r>
              <a:rPr lang="en-US" sz="2800" b="1" dirty="0" smtClean="0">
                <a:effectLst>
                  <a:outerShdw blurRad="38100" dist="38100" dir="2700000" algn="tl">
                    <a:srgbClr val="000000">
                      <a:alpha val="43137"/>
                    </a:srgbClr>
                  </a:outerShdw>
                </a:effectLst>
                <a:latin typeface="Cambria" pitchFamily="18" charset="0"/>
              </a:rPr>
              <a:t>21-24</a:t>
            </a:r>
            <a:r>
              <a:rPr lang="en-US" sz="2800" b="1" dirty="0" smtClean="0">
                <a:latin typeface="Cambria" pitchFamily="18" charset="0"/>
              </a:rPr>
              <a:t>), and Paul closes this wonderful epistle with an expression of praise to God for the revelation of the gospel which was leading to the obedience of faith among all nations (</a:t>
            </a:r>
            <a:r>
              <a:rPr lang="en-US" sz="2800" b="1" dirty="0" smtClean="0">
                <a:effectLst>
                  <a:outerShdw blurRad="38100" dist="38100" dir="2700000" algn="tl">
                    <a:srgbClr val="000000">
                      <a:alpha val="43137"/>
                    </a:srgbClr>
                  </a:outerShdw>
                </a:effectLst>
                <a:latin typeface="Cambria" pitchFamily="18" charset="0"/>
              </a:rPr>
              <a:t>25-27</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15:14 – 33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0"/>
            <a:ext cx="8458200" cy="4154984"/>
          </a:xfrm>
          <a:prstGeom prst="rect">
            <a:avLst/>
          </a:prstGeom>
          <a:noFill/>
        </p:spPr>
        <p:txBody>
          <a:bodyPr wrap="square" rtlCol="0">
            <a:spAutoFit/>
          </a:bodyPr>
          <a:lstStyle/>
          <a:p>
            <a:pPr marL="274320" indent="-274320">
              <a:spcAft>
                <a:spcPts val="18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[C]</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Culivate esteem for others. </a:t>
            </a:r>
            <a:r>
              <a:rPr lang="de-DE"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Because our attitudes tend to follow our actions, I can cultivate esteem for someone I don’t even know by giving him or her the same VIP treatment I would offer Lincoln.  </a:t>
            </a:r>
          </a:p>
          <a:p>
            <a:pPr marL="274320" lvl="1" indent="-274320">
              <a:spcAft>
                <a:spcPts val="1800"/>
              </a:spcAft>
              <a:buFont typeface="Arial" pitchFamily="34" charset="0"/>
              <a:buChar char="•"/>
            </a:pPr>
            <a:r>
              <a:rPr lang="en-US" sz="2600" b="1" dirty="0" smtClean="0">
                <a:solidFill>
                  <a:prstClr val="black"/>
                </a:solidFill>
                <a:latin typeface="Cambria" pitchFamily="18" charset="0"/>
              </a:rPr>
              <a:t>Cultivating esteem for some people will be easier than for others.  Let me encourage you to concentrate on giving VIP treatment to those you might ordinarily avoid. </a:t>
            </a:r>
          </a:p>
        </p:txBody>
      </p:sp>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a:spcBef>
                <a:spcPct val="0"/>
              </a:spcBef>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200" b="1" dirty="0" smtClean="0">
                <a:solidFill>
                  <a:srgbClr val="7030A0"/>
                </a:solidFill>
                <a:effectLst>
                  <a:outerShdw blurRad="38100" dist="38100" dir="2700000" algn="tl">
                    <a:srgbClr val="000000">
                      <a:alpha val="43137"/>
                    </a:srgbClr>
                  </a:outerShdw>
                </a:effectLst>
                <a:latin typeface="Britannic Bold" pitchFamily="34" charset="0"/>
              </a:rPr>
              <a:t>The ABCs of Authentic Affection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0"/>
            <a:ext cx="8458200" cy="5586145"/>
          </a:xfrm>
          <a:prstGeom prst="rect">
            <a:avLst/>
          </a:prstGeom>
          <a:noFill/>
        </p:spPr>
        <p:txBody>
          <a:bodyPr wrap="square" rtlCol="0">
            <a:spAutoFit/>
          </a:bodyPr>
          <a:lstStyle/>
          <a:p>
            <a:pPr marL="274320" indent="-274320">
              <a:spcAft>
                <a:spcPts val="18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[D]</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Demonstrate your love. </a:t>
            </a:r>
            <a:r>
              <a:rPr lang="de-DE"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Love without deeds is no better than cold indifference.  It feels the same.  Therefore, find ways to demonstrate love through acts of kindness.   </a:t>
            </a:r>
          </a:p>
          <a:p>
            <a:pPr marL="274320" lvl="1" indent="-274320">
              <a:spcAft>
                <a:spcPts val="1800"/>
              </a:spcAft>
              <a:buFont typeface="Arial" pitchFamily="34" charset="0"/>
              <a:buChar char="•"/>
            </a:pPr>
            <a:r>
              <a:rPr lang="en-US" sz="2600" b="1" dirty="0" smtClean="0">
                <a:solidFill>
                  <a:prstClr val="black"/>
                </a:solidFill>
                <a:latin typeface="Cambria" pitchFamily="18" charset="0"/>
              </a:rPr>
              <a:t>And if you’re really up for a challenge, try expressing your love in a more tangible way.  Men find this difficult, but we have to get over it.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Take a few moments to review the ABCs of authentic affection.  Then close your eyes and imagine the people in your church faithfully carrying out these four commands … who wouldn’t want to be a part of something that contagious? </a:t>
            </a:r>
          </a:p>
        </p:txBody>
      </p:sp>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a:spcBef>
                <a:spcPct val="0"/>
              </a:spcBef>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200" b="1" dirty="0" smtClean="0">
                <a:solidFill>
                  <a:srgbClr val="7030A0"/>
                </a:solidFill>
                <a:effectLst>
                  <a:outerShdw blurRad="38100" dist="38100" dir="2700000" algn="tl">
                    <a:srgbClr val="000000">
                      <a:alpha val="43137"/>
                    </a:srgbClr>
                  </a:outerShdw>
                </a:effectLst>
                <a:latin typeface="Britannic Bold" pitchFamily="34" charset="0"/>
              </a:rPr>
              <a:t>The ABCs of Authentic Affection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0"/>
            <a:ext cx="8458200" cy="4447371"/>
          </a:xfrm>
          <a:prstGeom prst="rect">
            <a:avLst/>
          </a:prstGeom>
          <a:noFill/>
        </p:spPr>
        <p:txBody>
          <a:bodyPr wrap="square" rtlCol="0">
            <a:spAutoFit/>
          </a:bodyPr>
          <a:lstStyle/>
          <a:p>
            <a:pPr marL="274320" indent="-274320">
              <a:spcAft>
                <a:spcPts val="18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[D]</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Demonstrate your love. </a:t>
            </a:r>
            <a:r>
              <a:rPr lang="de-DE"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People accepting one another without judgment.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Individuals serving one another without pride.  </a:t>
            </a:r>
          </a:p>
          <a:p>
            <a:pPr marL="274320" lvl="1" indent="-274320">
              <a:spcAft>
                <a:spcPts val="1800"/>
              </a:spcAft>
              <a:buFont typeface="Arial" pitchFamily="34" charset="0"/>
              <a:buChar char="•"/>
            </a:pPr>
            <a:r>
              <a:rPr lang="en-US" sz="2600" b="1" dirty="0" smtClean="0">
                <a:solidFill>
                  <a:prstClr val="black"/>
                </a:solidFill>
                <a:latin typeface="Cambria" pitchFamily="18" charset="0"/>
              </a:rPr>
              <a:t>Folks treating one another like VIPs.</a:t>
            </a:r>
          </a:p>
          <a:p>
            <a:pPr marL="274320" lvl="1" indent="-274320">
              <a:spcAft>
                <a:spcPts val="1800"/>
              </a:spcAft>
              <a:buFont typeface="Arial" pitchFamily="34" charset="0"/>
              <a:buChar char="•"/>
            </a:pPr>
            <a:r>
              <a:rPr lang="en-US" sz="2600" b="1" dirty="0" smtClean="0">
                <a:solidFill>
                  <a:prstClr val="black"/>
                </a:solidFill>
                <a:latin typeface="Cambria" pitchFamily="18" charset="0"/>
              </a:rPr>
              <a:t>Christians freely expressing heartfelt fondness for one another.</a:t>
            </a:r>
          </a:p>
          <a:p>
            <a:pPr marL="274320" lvl="1" indent="-274320">
              <a:spcAft>
                <a:spcPts val="1800"/>
              </a:spcAft>
              <a:buFont typeface="Arial" pitchFamily="34" charset="0"/>
              <a:buChar char="•"/>
            </a:pPr>
            <a:r>
              <a:rPr lang="en-US" sz="2600" b="1" dirty="0" smtClean="0">
                <a:solidFill>
                  <a:prstClr val="black"/>
                </a:solidFill>
                <a:latin typeface="Cambria" pitchFamily="18" charset="0"/>
              </a:rPr>
              <a:t>You’d have to shut off the lights and lock the doors to make them go home! </a:t>
            </a:r>
          </a:p>
        </p:txBody>
      </p:sp>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a:spcBef>
                <a:spcPct val="0"/>
              </a:spcBef>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r>
              <a:rPr lang="en-US" sz="3200" b="1" dirty="0" smtClean="0">
                <a:solidFill>
                  <a:srgbClr val="7030A0"/>
                </a:solidFill>
                <a:effectLst>
                  <a:outerShdw blurRad="38100" dist="38100" dir="2700000" algn="tl">
                    <a:srgbClr val="000000">
                      <a:alpha val="43137"/>
                    </a:srgbClr>
                  </a:outerShdw>
                </a:effectLst>
                <a:latin typeface="Britannic Bold" pitchFamily="34" charset="0"/>
              </a:rPr>
              <a:t>The ABCs of Authentic Affection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7" name="Picture 6" descr="15 - 1 salvation.jpg"/>
          <p:cNvPicPr>
            <a:picLocks noChangeAspect="1"/>
          </p:cNvPicPr>
          <p:nvPr/>
        </p:nvPicPr>
        <p:blipFill>
          <a:blip r:embed="rId2" cstate="print"/>
          <a:stretch>
            <a:fillRect/>
          </a:stretch>
        </p:blipFill>
        <p:spPr>
          <a:xfrm>
            <a:off x="1828800" y="1600200"/>
            <a:ext cx="5638799" cy="4525136"/>
          </a:xfrm>
          <a:prstGeom prst="rect">
            <a:avLst/>
          </a:prstGeom>
          <a:ln>
            <a:noFill/>
          </a:ln>
          <a:effectLst>
            <a:outerShdw blurRad="190500" algn="tl" rotWithShape="0">
              <a:srgbClr val="000000">
                <a:alpha val="70000"/>
              </a:srgbClr>
            </a:outerShdw>
          </a:effectLst>
        </p:spPr>
      </p:pic>
      <p:pic>
        <p:nvPicPr>
          <p:cNvPr id="4" name="Picture 3" descr="7 - 24 Jesus.jpg"/>
          <p:cNvPicPr>
            <a:picLocks noChangeAspect="1"/>
          </p:cNvPicPr>
          <p:nvPr/>
        </p:nvPicPr>
        <p:blipFill>
          <a:blip r:embed="rId3" cstate="print"/>
          <a:stretch>
            <a:fillRect/>
          </a:stretch>
        </p:blipFill>
        <p:spPr>
          <a:xfrm>
            <a:off x="1676400" y="0"/>
            <a:ext cx="5943600" cy="6858000"/>
          </a:xfrm>
          <a:prstGeom prst="rect">
            <a:avLst/>
          </a:prstGeom>
          <a:ln>
            <a:noFill/>
          </a:ln>
          <a:effectLst>
            <a:softEdge rad="112500"/>
          </a:effectLst>
        </p:spPr>
      </p:pic>
      <p:sp>
        <p:nvSpPr>
          <p:cNvPr id="5" name="TextBox 4"/>
          <p:cNvSpPr txBox="1"/>
          <p:nvPr/>
        </p:nvSpPr>
        <p:spPr>
          <a:xfrm>
            <a:off x="1752600" y="5562600"/>
            <a:ext cx="5791200" cy="954107"/>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800" dirty="0" smtClean="0">
                <a:solidFill>
                  <a:srgbClr val="FFFF00"/>
                </a:solidFill>
                <a:effectLst>
                  <a:outerShdw blurRad="38100" dist="38100" dir="2700000" algn="tl">
                    <a:srgbClr val="000000">
                      <a:alpha val="43137"/>
                    </a:srgbClr>
                  </a:outerShdw>
                </a:effectLst>
                <a:latin typeface="Britannic Bold" pitchFamily="34" charset="0"/>
              </a:rPr>
              <a:t>Love everybody … </a:t>
            </a:r>
          </a:p>
          <a:p>
            <a:pPr algn="ctr"/>
            <a:r>
              <a:rPr lang="en-US" sz="2800" dirty="0" smtClean="0">
                <a:solidFill>
                  <a:srgbClr val="FFFF00"/>
                </a:solidFill>
                <a:effectLst>
                  <a:outerShdw blurRad="38100" dist="38100" dir="2700000" algn="tl">
                    <a:srgbClr val="000000">
                      <a:alpha val="43137"/>
                    </a:srgbClr>
                  </a:outerShdw>
                </a:effectLst>
                <a:latin typeface="Britannic Bold" pitchFamily="34" charset="0"/>
              </a:rPr>
              <a:t>greet believers with a </a:t>
            </a:r>
            <a:r>
              <a:rPr lang="en-US" sz="2800" smtClean="0">
                <a:solidFill>
                  <a:srgbClr val="FFFF00"/>
                </a:solidFill>
                <a:effectLst>
                  <a:outerShdw blurRad="38100" dist="38100" dir="2700000" algn="tl">
                    <a:srgbClr val="000000">
                      <a:alpha val="43137"/>
                    </a:srgbClr>
                  </a:outerShdw>
                </a:effectLst>
                <a:latin typeface="Britannic Bold" pitchFamily="34" charset="0"/>
              </a:rPr>
              <a:t>holy kiss. </a:t>
            </a:r>
            <a:endParaRPr lang="en-US" sz="28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par>
                          <p:cTn id="8" fill="hold">
                            <p:stCondLst>
                              <p:cond delay="2000"/>
                            </p:stCondLst>
                            <p:childTnLst>
                              <p:par>
                                <p:cTn id="9" presetID="8" presetClass="entr" presetSubtype="32" fill="hold" nodeType="afterEffect">
                                  <p:stCondLst>
                                    <p:cond delay="3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7000"/>
                            </p:stCondLst>
                            <p:childTnLst>
                              <p:par>
                                <p:cTn id="13" presetID="15"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17November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228600" y="1981200"/>
            <a:ext cx="8915400" cy="3431709"/>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 .  </a:t>
            </a:r>
          </a:p>
          <a:p>
            <a:pPr marL="548640" indent="-274320">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	Read Chapter 16:1 – 27</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2nd lesson: v17 – 27  “Trouble Makers and Blessed 				       Saints within the Vineyard”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30539" y="3157261"/>
            <a:ext cx="5879298"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mj-lt"/>
              </a:rPr>
              <a:t>“Love and a Holy Kiss”</a:t>
            </a:r>
          </a:p>
        </p:txBody>
      </p:sp>
      <p:sp>
        <p:nvSpPr>
          <p:cNvPr id="5" name="TextBox 4"/>
          <p:cNvSpPr txBox="1"/>
          <p:nvPr/>
        </p:nvSpPr>
        <p:spPr>
          <a:xfrm rot="-120000">
            <a:off x="609831" y="637512"/>
            <a:ext cx="4040339" cy="584775"/>
          </a:xfrm>
          <a:prstGeom prst="rect">
            <a:avLst/>
          </a:prstGeom>
          <a:noFill/>
        </p:spPr>
        <p:txBody>
          <a:bodyPr wrap="square" rtlCol="0">
            <a:spAutoFit/>
          </a:bodyPr>
          <a:lstStyle/>
          <a:p>
            <a:r>
              <a:rPr lang="en-US" sz="3200" dirty="0" smtClean="0">
                <a:solidFill>
                  <a:srgbClr val="C00000"/>
                </a:solidFill>
                <a:effectLst>
                  <a:outerShdw blurRad="38100" dist="38100" dir="2700000" algn="tl">
                    <a:srgbClr val="000000">
                      <a:alpha val="43137"/>
                    </a:srgbClr>
                  </a:outerShdw>
                </a:effectLst>
                <a:latin typeface="Britannic Bold" pitchFamily="34" charset="0"/>
              </a:rPr>
              <a:t>Tonight’s focus . . . </a:t>
            </a:r>
            <a:endParaRPr lang="en-US" sz="3200" dirty="0">
              <a:solidFill>
                <a:srgbClr val="C000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 – 2</a:t>
            </a:r>
          </a:p>
        </p:txBody>
      </p:sp>
      <p:pic>
        <p:nvPicPr>
          <p:cNvPr id="4" name="Picture 3" descr="16 - 1-2 text.jpg"/>
          <p:cNvPicPr>
            <a:picLocks noChangeAspect="1"/>
          </p:cNvPicPr>
          <p:nvPr/>
        </p:nvPicPr>
        <p:blipFill>
          <a:blip r:embed="rId2" cstate="print"/>
          <a:srcRect t="16667" b="10606"/>
          <a:stretch>
            <a:fillRect/>
          </a:stretch>
        </p:blipFill>
        <p:spPr>
          <a:xfrm>
            <a:off x="304800" y="1143000"/>
            <a:ext cx="8521700" cy="4648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12420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Phoebe</a:t>
            </a:r>
            <a:r>
              <a:rPr lang="en-US" sz="2800" b="1" dirty="0" smtClean="0">
                <a:latin typeface="Cambria" pitchFamily="18" charset="0"/>
              </a:rPr>
              <a:t> (means “pure, bright, radiant”) was Paul’s emissary to deliver this letter, so he wrote officially, I commend to you </a:t>
            </a:r>
            <a:r>
              <a:rPr lang="en-US" sz="2800" b="1" i="1" dirty="0" smtClean="0">
                <a:effectLst>
                  <a:outerShdw blurRad="38100" dist="38100" dir="2700000" algn="tl">
                    <a:srgbClr val="000000">
                      <a:alpha val="43137"/>
                    </a:srgbClr>
                  </a:outerShdw>
                </a:effectLst>
                <a:latin typeface="Cambria" pitchFamily="18" charset="0"/>
              </a:rPr>
              <a:t>“our sister”</a:t>
            </a:r>
            <a:r>
              <a:rPr lang="en-US" sz="2800" b="1" dirty="0" smtClean="0">
                <a:latin typeface="Cambria" pitchFamily="18" charset="0"/>
              </a:rPr>
              <a:t> Phoebe, an obvious </a:t>
            </a:r>
            <a:r>
              <a:rPr lang="en-US" sz="2800" b="1" i="1" u="sng" dirty="0" smtClean="0">
                <a:latin typeface="Cambria" pitchFamily="18" charset="0"/>
              </a:rPr>
              <a:t>spiritual</a:t>
            </a:r>
            <a:r>
              <a:rPr lang="en-US" sz="2800" b="1" dirty="0" smtClean="0">
                <a:latin typeface="Cambria" pitchFamily="18" charset="0"/>
              </a:rPr>
              <a:t> </a:t>
            </a:r>
            <a:r>
              <a:rPr lang="en-US" sz="2800" b="1" i="1" u="sng" dirty="0" smtClean="0">
                <a:latin typeface="Cambria" pitchFamily="18" charset="0"/>
              </a:rPr>
              <a:t>reference</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Phoebe served the church in </a:t>
            </a:r>
            <a:r>
              <a:rPr lang="en-US" sz="2800" b="1" dirty="0" smtClean="0">
                <a:effectLst>
                  <a:outerShdw blurRad="38100" dist="38100" dir="2700000" algn="tl">
                    <a:srgbClr val="000000">
                      <a:alpha val="43137"/>
                    </a:srgbClr>
                  </a:outerShdw>
                </a:effectLst>
                <a:latin typeface="Cambria" pitchFamily="18" charset="0"/>
              </a:rPr>
              <a:t>Cenchrea</a:t>
            </a:r>
            <a:r>
              <a:rPr lang="en-US" sz="2800" b="1" dirty="0" smtClean="0">
                <a:latin typeface="Cambria" pitchFamily="18" charset="0"/>
              </a:rPr>
              <a:t>, a seaport a few miles east of </a:t>
            </a:r>
            <a:r>
              <a:rPr lang="en-US" sz="2800" b="1" dirty="0" smtClean="0">
                <a:effectLst>
                  <a:outerShdw blurRad="38100" dist="38100" dir="2700000" algn="tl">
                    <a:srgbClr val="000000">
                      <a:alpha val="43137"/>
                    </a:srgbClr>
                  </a:outerShdw>
                </a:effectLst>
                <a:latin typeface="Cambria" pitchFamily="18" charset="0"/>
              </a:rPr>
              <a:t>Corinth</a:t>
            </a:r>
            <a:r>
              <a:rPr lang="en-US" sz="2800" b="1" dirty="0" smtClean="0">
                <a:latin typeface="Cambria" pitchFamily="18" charset="0"/>
              </a:rPr>
              <a:t>.  Phoebe was a servant (</a:t>
            </a:r>
            <a:r>
              <a:rPr lang="en-US" sz="2800" b="1" i="1" dirty="0" smtClean="0">
                <a:effectLst>
                  <a:outerShdw blurRad="38100" dist="38100" dir="2700000" algn="tl">
                    <a:srgbClr val="000000">
                      <a:alpha val="43137"/>
                    </a:srgbClr>
                  </a:outerShdw>
                </a:effectLst>
                <a:latin typeface="Cambria" pitchFamily="18" charset="0"/>
              </a:rPr>
              <a:t>diakonos</a:t>
            </a:r>
            <a:r>
              <a:rPr lang="en-US" sz="2800" b="1" dirty="0" smtClean="0">
                <a:latin typeface="Cambria" pitchFamily="18" charset="0"/>
              </a:rPr>
              <a:t>).  There is no feminine form of that term in Greek; therefore, the term is taken to mean: </a:t>
            </a:r>
            <a:r>
              <a:rPr lang="en-US" sz="2800" b="1" i="1" dirty="0" smtClean="0">
                <a:effectLst>
                  <a:outerShdw blurRad="38100" dist="38100" dir="2700000" algn="tl">
                    <a:srgbClr val="000000">
                      <a:alpha val="43137"/>
                    </a:srgbClr>
                  </a:outerShdw>
                </a:effectLst>
                <a:latin typeface="Cambria" pitchFamily="18" charset="0"/>
              </a:rPr>
              <a:t>deaconess</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 – 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2" name="Picture 1" descr="16 - 1 Phebe.jpg"/>
          <p:cNvPicPr>
            <a:picLocks noChangeAspect="1"/>
          </p:cNvPicPr>
          <p:nvPr/>
        </p:nvPicPr>
        <p:blipFill>
          <a:blip r:embed="rId2" cstate="print"/>
          <a:stretch>
            <a:fillRect/>
          </a:stretch>
        </p:blipFill>
        <p:spPr>
          <a:xfrm>
            <a:off x="2133600" y="152400"/>
            <a:ext cx="4191000" cy="5927602"/>
          </a:xfrm>
          <a:prstGeom prst="rect">
            <a:avLst/>
          </a:prstGeom>
          <a:ln>
            <a:noFill/>
          </a:ln>
          <a:effectLst>
            <a:outerShdw blurRad="190500" algn="tl" rotWithShape="0">
              <a:srgbClr val="000000">
                <a:alpha val="70000"/>
              </a:srgbClr>
            </a:outerShdw>
          </a:effectLst>
        </p:spPr>
      </p:pic>
      <p:sp>
        <p:nvSpPr>
          <p:cNvPr id="3" name="TextBox 2"/>
          <p:cNvSpPr txBox="1"/>
          <p:nvPr/>
        </p:nvSpPr>
        <p:spPr>
          <a:xfrm>
            <a:off x="2209800" y="6172200"/>
            <a:ext cx="4038600" cy="584775"/>
          </a:xfrm>
          <a:prstGeom prst="rect">
            <a:avLst/>
          </a:prstGeom>
          <a:noFill/>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latin typeface="Monotype Corsiva" pitchFamily="66" charset="0"/>
              </a:rPr>
              <a:t>Phoebe</a:t>
            </a:r>
            <a:endParaRPr lang="en-US" sz="3200" dirty="0">
              <a:solidFill>
                <a:srgbClr val="FFFF00"/>
              </a:solidFill>
              <a:effectLst>
                <a:outerShdw blurRad="38100" dist="38100" dir="2700000" algn="tl">
                  <a:srgbClr val="000000">
                    <a:alpha val="43137"/>
                  </a:srgbClr>
                </a:outerShdw>
              </a:effectLst>
              <a:latin typeface="Monotype Corsiva"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78094"/>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explained, for she has been a great help to many people, including me.  So they should help (</a:t>
            </a:r>
            <a:r>
              <a:rPr lang="en-US" sz="2800" b="1" i="1" dirty="0" smtClean="0">
                <a:effectLst>
                  <a:outerShdw blurRad="38100" dist="38100" dir="2700000" algn="tl">
                    <a:srgbClr val="000000">
                      <a:alpha val="43137"/>
                    </a:srgbClr>
                  </a:outerShdw>
                </a:effectLst>
                <a:latin typeface="Cambria" pitchFamily="18" charset="0"/>
              </a:rPr>
              <a:t>“stand beside”</a:t>
            </a:r>
            <a:r>
              <a:rPr lang="en-US" sz="2800" b="1" dirty="0" smtClean="0">
                <a:latin typeface="Cambria" pitchFamily="18" charset="0"/>
              </a:rPr>
              <a:t>) Phoebe, just as she had done for Paul and many other people in ministry.  </a:t>
            </a:r>
          </a:p>
          <a:p>
            <a:pPr marL="274320" indent="-274320">
              <a:spcAft>
                <a:spcPts val="1200"/>
              </a:spcAft>
              <a:buFont typeface="Arial" pitchFamily="34" charset="0"/>
              <a:buChar char="•"/>
            </a:pPr>
            <a:r>
              <a:rPr lang="en-US" sz="2800" b="1" dirty="0" smtClean="0">
                <a:latin typeface="Cambria" pitchFamily="18" charset="0"/>
              </a:rPr>
              <a:t>It appears that Paul was asking for something more than routine hospitality.  Perhaps Phoebe planned to relocate to Rome or needed help with delicate matters involving the government.</a:t>
            </a:r>
          </a:p>
          <a:p>
            <a:pPr marL="274320" indent="-274320">
              <a:spcAft>
                <a:spcPts val="1200"/>
              </a:spcAft>
              <a:buFont typeface="Arial" pitchFamily="34" charset="0"/>
              <a:buChar char="•"/>
            </a:pPr>
            <a:r>
              <a:rPr lang="en-US" sz="2800" b="1" dirty="0" smtClean="0">
                <a:latin typeface="Cambria" pitchFamily="18" charset="0"/>
              </a:rPr>
              <a:t>Regardless, Paul thought very highly of Phoebe.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16:1 – 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16:3 -- 5  </a:t>
            </a:r>
          </a:p>
        </p:txBody>
      </p:sp>
      <p:pic>
        <p:nvPicPr>
          <p:cNvPr id="7" name="Picture 6" descr="16 - 3-5 text.jpg"/>
          <p:cNvPicPr>
            <a:picLocks noChangeAspect="1"/>
          </p:cNvPicPr>
          <p:nvPr/>
        </p:nvPicPr>
        <p:blipFill>
          <a:blip r:embed="rId2" cstate="print"/>
          <a:srcRect t="16667" b="4545"/>
          <a:stretch>
            <a:fillRect/>
          </a:stretch>
        </p:blipFill>
        <p:spPr>
          <a:xfrm>
            <a:off x="381000" y="1143000"/>
            <a:ext cx="8382000" cy="4953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63501</TotalTime>
  <Words>2379</Words>
  <Application>Microsoft Office PowerPoint</Application>
  <PresentationFormat>On-screen Show (4:3)</PresentationFormat>
  <Paragraphs>117</Paragraphs>
  <Slides>34</Slides>
  <Notes>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8383</cp:revision>
  <dcterms:created xsi:type="dcterms:W3CDTF">2016-10-08T19:35:00Z</dcterms:created>
  <dcterms:modified xsi:type="dcterms:W3CDTF">2021-11-09T00:54:57Z</dcterms:modified>
</cp:coreProperties>
</file>